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7077" r:id="rId5"/>
    <p:sldId id="27074" r:id="rId6"/>
    <p:sldId id="793" r:id="rId7"/>
    <p:sldId id="950" r:id="rId8"/>
    <p:sldId id="27078" r:id="rId9"/>
    <p:sldId id="838" r:id="rId10"/>
    <p:sldId id="845" r:id="rId11"/>
    <p:sldId id="846" r:id="rId12"/>
    <p:sldId id="848" r:id="rId13"/>
    <p:sldId id="849" r:id="rId14"/>
    <p:sldId id="850" r:id="rId15"/>
    <p:sldId id="841" r:id="rId16"/>
    <p:sldId id="27079" r:id="rId17"/>
    <p:sldId id="27083" r:id="rId18"/>
    <p:sldId id="27082" r:id="rId19"/>
    <p:sldId id="270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4660"/>
  </p:normalViewPr>
  <p:slideViewPr>
    <p:cSldViewPr snapToGrid="0">
      <p:cViewPr>
        <p:scale>
          <a:sx n="83" d="100"/>
          <a:sy n="83" d="100"/>
        </p:scale>
        <p:origin x="43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CEA5A-DB38-464B-9610-90FF1A209CAF}"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73298-D7D9-4320-A25C-A170358FBB6D}" type="slidenum">
              <a:rPr lang="en-US" smtClean="0"/>
              <a:t>‹#›</a:t>
            </a:fld>
            <a:endParaRPr lang="en-US"/>
          </a:p>
        </p:txBody>
      </p:sp>
    </p:spTree>
    <p:extLst>
      <p:ext uri="{BB962C8B-B14F-4D97-AF65-F5344CB8AC3E}">
        <p14:creationId xmlns:p14="http://schemas.microsoft.com/office/powerpoint/2010/main" val="2812385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381000" y="685800"/>
            <a:ext cx="6096000" cy="3429000"/>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cs typeface="Arial" pitchFamily="34" charset="0"/>
              </a:rPr>
              <a:t>The hidden state estimation in the previous work is extended to reinforcement learning.</a:t>
            </a: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219" eaLnBrk="0" hangingPunct="0">
              <a:defRPr>
                <a:solidFill>
                  <a:schemeClr val="tx1"/>
                </a:solidFill>
                <a:latin typeface="Arial" pitchFamily="34" charset="0"/>
                <a:ea typeface="MS PGothic" pitchFamily="34" charset="-128"/>
              </a:defRPr>
            </a:lvl1pPr>
            <a:lvl2pPr marL="726898" indent="-279576" defTabSz="882219" eaLnBrk="0" hangingPunct="0">
              <a:defRPr>
                <a:solidFill>
                  <a:schemeClr val="tx1"/>
                </a:solidFill>
                <a:latin typeface="Arial" pitchFamily="34" charset="0"/>
                <a:ea typeface="MS PGothic" pitchFamily="34" charset="-128"/>
              </a:defRPr>
            </a:lvl2pPr>
            <a:lvl3pPr marL="1118307" indent="-223661" defTabSz="882219" eaLnBrk="0" hangingPunct="0">
              <a:defRPr>
                <a:solidFill>
                  <a:schemeClr val="tx1"/>
                </a:solidFill>
                <a:latin typeface="Arial" pitchFamily="34" charset="0"/>
                <a:ea typeface="MS PGothic" pitchFamily="34" charset="-128"/>
              </a:defRPr>
            </a:lvl3pPr>
            <a:lvl4pPr marL="1565626" indent="-223661" defTabSz="882219" eaLnBrk="0" hangingPunct="0">
              <a:defRPr>
                <a:solidFill>
                  <a:schemeClr val="tx1"/>
                </a:solidFill>
                <a:latin typeface="Arial" pitchFamily="34" charset="0"/>
                <a:ea typeface="MS PGothic" pitchFamily="34" charset="-128"/>
              </a:defRPr>
            </a:lvl4pPr>
            <a:lvl5pPr marL="2012950" indent="-223661" defTabSz="882219" eaLnBrk="0" hangingPunct="0">
              <a:defRPr>
                <a:solidFill>
                  <a:schemeClr val="tx1"/>
                </a:solidFill>
                <a:latin typeface="Arial" pitchFamily="34" charset="0"/>
                <a:ea typeface="MS PGothic" pitchFamily="34" charset="-128"/>
              </a:defRPr>
            </a:lvl5pPr>
            <a:lvl6pPr marL="2460272" indent="-223661" defTabSz="882219" eaLnBrk="0" fontAlgn="base" hangingPunct="0">
              <a:spcBef>
                <a:spcPct val="0"/>
              </a:spcBef>
              <a:spcAft>
                <a:spcPct val="0"/>
              </a:spcAft>
              <a:defRPr>
                <a:solidFill>
                  <a:schemeClr val="tx1"/>
                </a:solidFill>
                <a:latin typeface="Arial" pitchFamily="34" charset="0"/>
                <a:ea typeface="MS PGothic" pitchFamily="34" charset="-128"/>
              </a:defRPr>
            </a:lvl6pPr>
            <a:lvl7pPr marL="2907596" indent="-223661" defTabSz="882219" eaLnBrk="0" fontAlgn="base" hangingPunct="0">
              <a:spcBef>
                <a:spcPct val="0"/>
              </a:spcBef>
              <a:spcAft>
                <a:spcPct val="0"/>
              </a:spcAft>
              <a:defRPr>
                <a:solidFill>
                  <a:schemeClr val="tx1"/>
                </a:solidFill>
                <a:latin typeface="Arial" pitchFamily="34" charset="0"/>
                <a:ea typeface="MS PGothic" pitchFamily="34" charset="-128"/>
              </a:defRPr>
            </a:lvl7pPr>
            <a:lvl8pPr marL="3354917" indent="-223661" defTabSz="882219" eaLnBrk="0" fontAlgn="base" hangingPunct="0">
              <a:spcBef>
                <a:spcPct val="0"/>
              </a:spcBef>
              <a:spcAft>
                <a:spcPct val="0"/>
              </a:spcAft>
              <a:defRPr>
                <a:solidFill>
                  <a:schemeClr val="tx1"/>
                </a:solidFill>
                <a:latin typeface="Arial" pitchFamily="34" charset="0"/>
                <a:ea typeface="MS PGothic" pitchFamily="34" charset="-128"/>
              </a:defRPr>
            </a:lvl8pPr>
            <a:lvl9pPr marL="3802242" indent="-223661" defTabSz="882219"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882219" rtl="0" eaLnBrk="1" fontAlgn="auto" latinLnBrk="0" hangingPunct="1">
              <a:lnSpc>
                <a:spcPct val="100000"/>
              </a:lnSpc>
              <a:spcBef>
                <a:spcPts val="0"/>
              </a:spcBef>
              <a:spcAft>
                <a:spcPts val="0"/>
              </a:spcAft>
              <a:buClrTx/>
              <a:buSzTx/>
              <a:buFontTx/>
              <a:buNone/>
              <a:tabLst/>
              <a:defRPr/>
            </a:pPr>
            <a:fld id="{E927AE83-D18F-45BD-A208-F3ED31512130}"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88221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276332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expectation in the previous slides can be estimated using </a:t>
            </a:r>
            <a:r>
              <a:rPr lang="en-US" dirty="0" err="1"/>
              <a:t>MonteCarlo</a:t>
            </a:r>
            <a:r>
              <a:rPr lang="en-US" dirty="0"/>
              <a:t> integration. Now, a question is </a:t>
            </a:r>
          </a:p>
          <a:p>
            <a:r>
              <a:rPr lang="en-US" dirty="0"/>
              <a:t>(read) How many sample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978DA-4770-4F8A-9FDF-24368AF95D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581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 question, I have calculated a bound on the variance of the random variable in </a:t>
            </a:r>
            <a:r>
              <a:rPr lang="en-US" dirty="0" err="1"/>
              <a:t>MonteCarlo</a:t>
            </a:r>
            <a:r>
              <a:rPr lang="en-US" dirty="0"/>
              <a:t> integration.</a:t>
            </a:r>
          </a:p>
          <a:p>
            <a:r>
              <a:rPr lang="en-US" dirty="0"/>
              <a:t>(read)  We can use the bound to evaluate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978DA-4770-4F8A-9FDF-24368AF95D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51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how the sampling complexity is applied to a linear system with varying stability. As shown in the table, the required number of samples, N2, increases as the system becomes unstable. The trajectory follows the shorted distance path on the right-hand side figure with the most stable system. However, the vehicle could not reach the target with the unstable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188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381000" y="685800"/>
            <a:ext cx="6096000" cy="3429000"/>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cs typeface="Arial" pitchFamily="34" charset="0"/>
              </a:rPr>
              <a:t>The hidden state estimation in the previous work is extended to reinforcement learning.</a:t>
            </a: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219" eaLnBrk="0" hangingPunct="0">
              <a:defRPr>
                <a:solidFill>
                  <a:schemeClr val="tx1"/>
                </a:solidFill>
                <a:latin typeface="Arial" pitchFamily="34" charset="0"/>
                <a:ea typeface="MS PGothic" pitchFamily="34" charset="-128"/>
              </a:defRPr>
            </a:lvl1pPr>
            <a:lvl2pPr marL="726898" indent="-279576" defTabSz="882219" eaLnBrk="0" hangingPunct="0">
              <a:defRPr>
                <a:solidFill>
                  <a:schemeClr val="tx1"/>
                </a:solidFill>
                <a:latin typeface="Arial" pitchFamily="34" charset="0"/>
                <a:ea typeface="MS PGothic" pitchFamily="34" charset="-128"/>
              </a:defRPr>
            </a:lvl2pPr>
            <a:lvl3pPr marL="1118307" indent="-223661" defTabSz="882219" eaLnBrk="0" hangingPunct="0">
              <a:defRPr>
                <a:solidFill>
                  <a:schemeClr val="tx1"/>
                </a:solidFill>
                <a:latin typeface="Arial" pitchFamily="34" charset="0"/>
                <a:ea typeface="MS PGothic" pitchFamily="34" charset="-128"/>
              </a:defRPr>
            </a:lvl3pPr>
            <a:lvl4pPr marL="1565626" indent="-223661" defTabSz="882219" eaLnBrk="0" hangingPunct="0">
              <a:defRPr>
                <a:solidFill>
                  <a:schemeClr val="tx1"/>
                </a:solidFill>
                <a:latin typeface="Arial" pitchFamily="34" charset="0"/>
                <a:ea typeface="MS PGothic" pitchFamily="34" charset="-128"/>
              </a:defRPr>
            </a:lvl4pPr>
            <a:lvl5pPr marL="2012950" indent="-223661" defTabSz="882219" eaLnBrk="0" hangingPunct="0">
              <a:defRPr>
                <a:solidFill>
                  <a:schemeClr val="tx1"/>
                </a:solidFill>
                <a:latin typeface="Arial" pitchFamily="34" charset="0"/>
                <a:ea typeface="MS PGothic" pitchFamily="34" charset="-128"/>
              </a:defRPr>
            </a:lvl5pPr>
            <a:lvl6pPr marL="2460272" indent="-223661" defTabSz="882219" eaLnBrk="0" fontAlgn="base" hangingPunct="0">
              <a:spcBef>
                <a:spcPct val="0"/>
              </a:spcBef>
              <a:spcAft>
                <a:spcPct val="0"/>
              </a:spcAft>
              <a:defRPr>
                <a:solidFill>
                  <a:schemeClr val="tx1"/>
                </a:solidFill>
                <a:latin typeface="Arial" pitchFamily="34" charset="0"/>
                <a:ea typeface="MS PGothic" pitchFamily="34" charset="-128"/>
              </a:defRPr>
            </a:lvl6pPr>
            <a:lvl7pPr marL="2907596" indent="-223661" defTabSz="882219" eaLnBrk="0" fontAlgn="base" hangingPunct="0">
              <a:spcBef>
                <a:spcPct val="0"/>
              </a:spcBef>
              <a:spcAft>
                <a:spcPct val="0"/>
              </a:spcAft>
              <a:defRPr>
                <a:solidFill>
                  <a:schemeClr val="tx1"/>
                </a:solidFill>
                <a:latin typeface="Arial" pitchFamily="34" charset="0"/>
                <a:ea typeface="MS PGothic" pitchFamily="34" charset="-128"/>
              </a:defRPr>
            </a:lvl7pPr>
            <a:lvl8pPr marL="3354917" indent="-223661" defTabSz="882219" eaLnBrk="0" fontAlgn="base" hangingPunct="0">
              <a:spcBef>
                <a:spcPct val="0"/>
              </a:spcBef>
              <a:spcAft>
                <a:spcPct val="0"/>
              </a:spcAft>
              <a:defRPr>
                <a:solidFill>
                  <a:schemeClr val="tx1"/>
                </a:solidFill>
                <a:latin typeface="Arial" pitchFamily="34" charset="0"/>
                <a:ea typeface="MS PGothic" pitchFamily="34" charset="-128"/>
              </a:defRPr>
            </a:lvl8pPr>
            <a:lvl9pPr marL="3802242" indent="-223661" defTabSz="882219"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882219" rtl="0" eaLnBrk="1" fontAlgn="auto" latinLnBrk="0" hangingPunct="1">
              <a:lnSpc>
                <a:spcPct val="100000"/>
              </a:lnSpc>
              <a:spcBef>
                <a:spcPts val="0"/>
              </a:spcBef>
              <a:spcAft>
                <a:spcPts val="0"/>
              </a:spcAft>
              <a:buClrTx/>
              <a:buSzTx/>
              <a:buFontTx/>
              <a:buNone/>
              <a:tabLst/>
              <a:defRPr/>
            </a:pPr>
            <a:fld id="{E927AE83-D18F-45BD-A208-F3ED31512130}"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88221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333745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 deep learning classifier makes errors due to the additive noise. Therefore, adversarial machine learning aims to find a weakness of machine learning tools so that the machine learning tool can be </a:t>
            </a:r>
            <a:r>
              <a:rPr lang="en-US" dirty="0" err="1"/>
              <a:t>robustified</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211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We propose …</a:t>
            </a:r>
          </a:p>
          <a:p>
            <a:endParaRPr lang="en-US" dirty="0"/>
          </a:p>
          <a:p>
            <a:r>
              <a:rPr lang="en-US" dirty="0"/>
              <a:t>Compared to the existing method, the proposed method has stealthier than the existing work.  As shown in the image on the left, the adversarial patch is very colorful and bright. Furthermore, the existing work generate the adversarial patch off-line but our method generate the signal real-time.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58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The proposed framework is implemented using ROS for online communication and simultaneous running of the following modules.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145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POMDP (Partially Observable Markov Decision Process) is a model of environment for reinforcement learning. In contrast to MDP (Markov Decision Process), the POMDP incorporate incomplete state observation.</a:t>
            </a:r>
          </a:p>
          <a:p>
            <a:endParaRPr lang="en-US" dirty="0"/>
          </a:p>
          <a:p>
            <a:r>
              <a:rPr lang="en-US" dirty="0"/>
              <a:t>In this illustrative example of POMDP shows the decision making procedure with incomplete state observation. Here, the doctor (or agent) first observes the patient. However, the doctor only sees symptoms, but the type of disease which cause the symptom cannot be known by the single observation. So the doctor needs more observations to update prior guess on the type of disease. When the doctor is certain on the type of the disease the doctor can decide to use more critical treatment. This decision making in the example looks natural to us because we also use the sequence of observation to estimate the hidden state.</a:t>
            </a:r>
          </a:p>
          <a:p>
            <a:endParaRPr lang="en-US" dirty="0"/>
          </a:p>
          <a:p>
            <a:r>
              <a:rPr lang="en-US" dirty="0"/>
              <a:t>However, in contrast to POMDP, if we use MDP assumption in the example, the doctor observes the full state information as if knowing the type of disease immediately then the doctor can just try matching right treatment for the known disease of the patient.</a:t>
            </a:r>
          </a:p>
          <a:p>
            <a:endParaRPr lang="en-US" dirty="0"/>
          </a:p>
          <a:p>
            <a:r>
              <a:rPr lang="en-US" dirty="0"/>
              <a:t>So the POMDP is a more suitable model than MDP for the human-robot interaction application.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39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integrate a Hidden Markov Model estimator with reinforcement learning with POMDP. It is easy to see that if we excite the output feedback system (the POMDP)  with a fixed control law (the behavior policy), then the controlled system is a Hidden Markov Model.</a:t>
            </a:r>
          </a:p>
          <a:p>
            <a:endParaRPr lang="en-US" dirty="0"/>
          </a:p>
          <a:p>
            <a:r>
              <a:rPr lang="en-US" dirty="0"/>
              <a:t>Using online HMM estimator, we can use state estimator to estimate the optimal value function and also the model parameters of the POMDP. In other words, this is an online output feedback system identification while estimating the optimal value function.</a:t>
            </a:r>
          </a:p>
          <a:p>
            <a:endParaRPr lang="en-US" dirty="0"/>
          </a:p>
          <a:p>
            <a:r>
              <a:rPr lang="en-US" dirty="0"/>
              <a:t>In the language of reinforcement learning, this is an online algorithm for model-based RL with incomplete state observation.</a:t>
            </a:r>
          </a:p>
          <a:p>
            <a:endParaRPr lang="en-US" dirty="0"/>
          </a:p>
          <a:p>
            <a:r>
              <a:rPr lang="en-US" dirty="0"/>
              <a:t>We used the stochastic approximation to prove the convergence of the algorithm. The stochastic approximation is used to design and analyze a sample based online estimation problem. Examples include reinforcement learning, stochastic gradient descent for deep learning, and online communication resource allocation policies in communication network optimization.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50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consider the following task where the vehicle can observe around the path and the vehicle aims to visit the red colored grid. Because the model is not available, we have two learning components. The reinforcement learning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B2A403-4605-8341-AB38-D15ACA9714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033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xfrm>
            <a:off x="381000" y="685800"/>
            <a:ext cx="6096000" cy="3429000"/>
          </a:xfrm>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latin typeface="Arial" pitchFamily="34" charset="0"/>
                <a:cs typeface="Arial" pitchFamily="34" charset="0"/>
              </a:rPr>
              <a:t>The hidden state estimation in the previous work is extended to reinforcement learning.</a:t>
            </a: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219" eaLnBrk="0" hangingPunct="0">
              <a:defRPr>
                <a:solidFill>
                  <a:schemeClr val="tx1"/>
                </a:solidFill>
                <a:latin typeface="Arial" pitchFamily="34" charset="0"/>
                <a:ea typeface="MS PGothic" pitchFamily="34" charset="-128"/>
              </a:defRPr>
            </a:lvl1pPr>
            <a:lvl2pPr marL="726898" indent="-279576" defTabSz="882219" eaLnBrk="0" hangingPunct="0">
              <a:defRPr>
                <a:solidFill>
                  <a:schemeClr val="tx1"/>
                </a:solidFill>
                <a:latin typeface="Arial" pitchFamily="34" charset="0"/>
                <a:ea typeface="MS PGothic" pitchFamily="34" charset="-128"/>
              </a:defRPr>
            </a:lvl2pPr>
            <a:lvl3pPr marL="1118307" indent="-223661" defTabSz="882219" eaLnBrk="0" hangingPunct="0">
              <a:defRPr>
                <a:solidFill>
                  <a:schemeClr val="tx1"/>
                </a:solidFill>
                <a:latin typeface="Arial" pitchFamily="34" charset="0"/>
                <a:ea typeface="MS PGothic" pitchFamily="34" charset="-128"/>
              </a:defRPr>
            </a:lvl3pPr>
            <a:lvl4pPr marL="1565626" indent="-223661" defTabSz="882219" eaLnBrk="0" hangingPunct="0">
              <a:defRPr>
                <a:solidFill>
                  <a:schemeClr val="tx1"/>
                </a:solidFill>
                <a:latin typeface="Arial" pitchFamily="34" charset="0"/>
                <a:ea typeface="MS PGothic" pitchFamily="34" charset="-128"/>
              </a:defRPr>
            </a:lvl4pPr>
            <a:lvl5pPr marL="2012950" indent="-223661" defTabSz="882219" eaLnBrk="0" hangingPunct="0">
              <a:defRPr>
                <a:solidFill>
                  <a:schemeClr val="tx1"/>
                </a:solidFill>
                <a:latin typeface="Arial" pitchFamily="34" charset="0"/>
                <a:ea typeface="MS PGothic" pitchFamily="34" charset="-128"/>
              </a:defRPr>
            </a:lvl5pPr>
            <a:lvl6pPr marL="2460272" indent="-223661" defTabSz="882219" eaLnBrk="0" fontAlgn="base" hangingPunct="0">
              <a:spcBef>
                <a:spcPct val="0"/>
              </a:spcBef>
              <a:spcAft>
                <a:spcPct val="0"/>
              </a:spcAft>
              <a:defRPr>
                <a:solidFill>
                  <a:schemeClr val="tx1"/>
                </a:solidFill>
                <a:latin typeface="Arial" pitchFamily="34" charset="0"/>
                <a:ea typeface="MS PGothic" pitchFamily="34" charset="-128"/>
              </a:defRPr>
            </a:lvl6pPr>
            <a:lvl7pPr marL="2907596" indent="-223661" defTabSz="882219" eaLnBrk="0" fontAlgn="base" hangingPunct="0">
              <a:spcBef>
                <a:spcPct val="0"/>
              </a:spcBef>
              <a:spcAft>
                <a:spcPct val="0"/>
              </a:spcAft>
              <a:defRPr>
                <a:solidFill>
                  <a:schemeClr val="tx1"/>
                </a:solidFill>
                <a:latin typeface="Arial" pitchFamily="34" charset="0"/>
                <a:ea typeface="MS PGothic" pitchFamily="34" charset="-128"/>
              </a:defRPr>
            </a:lvl7pPr>
            <a:lvl8pPr marL="3354917" indent="-223661" defTabSz="882219" eaLnBrk="0" fontAlgn="base" hangingPunct="0">
              <a:spcBef>
                <a:spcPct val="0"/>
              </a:spcBef>
              <a:spcAft>
                <a:spcPct val="0"/>
              </a:spcAft>
              <a:defRPr>
                <a:solidFill>
                  <a:schemeClr val="tx1"/>
                </a:solidFill>
                <a:latin typeface="Arial" pitchFamily="34" charset="0"/>
                <a:ea typeface="MS PGothic" pitchFamily="34" charset="-128"/>
              </a:defRPr>
            </a:lvl8pPr>
            <a:lvl9pPr marL="3802242" indent="-223661" defTabSz="882219" eaLnBrk="0" fontAlgn="base" hangingPunct="0">
              <a:spcBef>
                <a:spcPct val="0"/>
              </a:spcBef>
              <a:spcAft>
                <a:spcPct val="0"/>
              </a:spcAft>
              <a:defRPr>
                <a:solidFill>
                  <a:schemeClr val="tx1"/>
                </a:solidFill>
                <a:latin typeface="Arial" pitchFamily="34" charset="0"/>
                <a:ea typeface="MS PGothic" pitchFamily="34" charset="-128"/>
              </a:defRPr>
            </a:lvl9pPr>
          </a:lstStyle>
          <a:p>
            <a:pPr marL="0" marR="0" lvl="0" indent="0" algn="r" defTabSz="882219" rtl="0" eaLnBrk="1" fontAlgn="auto" latinLnBrk="0" hangingPunct="1">
              <a:lnSpc>
                <a:spcPct val="100000"/>
              </a:lnSpc>
              <a:spcBef>
                <a:spcPts val="0"/>
              </a:spcBef>
              <a:spcAft>
                <a:spcPts val="0"/>
              </a:spcAft>
              <a:buClrTx/>
              <a:buSzTx/>
              <a:buFontTx/>
              <a:buNone/>
              <a:tabLst/>
              <a:defRPr/>
            </a:pPr>
            <a:fld id="{E927AE83-D18F-45BD-A208-F3ED31512130}" type="slidenum">
              <a:rPr kumimoji="0" lang="en-US" sz="1200" b="0" i="0" u="none" strike="noStrike" kern="1200" cap="none" spc="0" normalizeH="0" baseline="0" noProof="0" smtClean="0">
                <a:ln>
                  <a:noFill/>
                </a:ln>
                <a:solidFill>
                  <a:srgbClr val="000000"/>
                </a:solidFill>
                <a:effectLst/>
                <a:uLnTx/>
                <a:uFillTx/>
                <a:latin typeface="Arial" pitchFamily="34" charset="0"/>
                <a:ea typeface="MS PGothic" pitchFamily="34" charset="-128"/>
                <a:cs typeface="+mn-cs"/>
              </a:rPr>
              <a:pPr marL="0" marR="0" lvl="0" indent="0" algn="r" defTabSz="88221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srgbClr val="000000"/>
              </a:solidFill>
              <a:effectLst/>
              <a:uLnTx/>
              <a:uFillTx/>
              <a:latin typeface="Arial" pitchFamily="34" charset="0"/>
              <a:ea typeface="MS PGothic" pitchFamily="34" charset="-128"/>
              <a:cs typeface="+mn-cs"/>
            </a:endParaRPr>
          </a:p>
        </p:txBody>
      </p:sp>
    </p:spTree>
    <p:extLst>
      <p:ext uri="{BB962C8B-B14F-4D97-AF65-F5344CB8AC3E}">
        <p14:creationId xmlns:p14="http://schemas.microsoft.com/office/powerpoint/2010/main" val="153569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sampling-based methods are similar to a way of decision-making in our life. (read) While … In the stochastic approximation of the optimal control, a large number of samples are queried in parallel, typically with GPU. This approach aggregates multiple sample trajectories according to performance. The outcome of the stochastic approximation is the soft-max performance trajectory.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774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Using GPU, a large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30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real time calculation of the optimal trajectories is useful in </a:t>
            </a:r>
            <a:r>
              <a:rPr kumimoji="0" lang="en-US" sz="1200" b="0"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autonomy pipeline</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US" sz="4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87E8AC-6EFF-4710-A6BC-80C9D9447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864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next click next) The path integral method is a stochastic approximation of optimal control. First, it samples random trajectories using the dynamics of the vehicle with random perturbation input. For each trajectory, the cost is calculated.</a:t>
            </a:r>
          </a:p>
          <a:p>
            <a:r>
              <a:rPr lang="en-US" dirty="0"/>
              <a:t>(click next)Finally, the random perturbation is weighed according to the cost value as shown in this expectation.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5978DA-4770-4F8A-9FDF-24368AF95D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4444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71BA-13B5-5D44-0BD0-3D40C690A5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BC4DAC-4D85-3DC8-1F0D-F899C07D0E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6357C1-2A2C-49FD-86A8-3BABAAC3847F}"/>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BF8F44A0-4D97-BCDD-FCA9-D06912DE6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F61D3-364A-4C01-51FB-C35908E6EBB9}"/>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384902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167D-7722-387F-F400-B10F202767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216063-6A96-A768-6EA4-95ADE6A476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8E8A8-CD21-4D4D-4EC9-C1CEC80AD289}"/>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6003193E-3028-891E-A67B-C8327FBA36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E1E0C0-8632-E322-C298-E678EDF96B1B}"/>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1158256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51F6BF-8E94-BD7A-8D17-5CC33358C5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5DA842-7086-5AC9-AB82-42C121FB28F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61B39-36E2-5988-53DD-B2B979015A54}"/>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F020C648-711D-20B8-8A81-82AD7832B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C5509-5F19-C4F9-125E-7DE73CD2AA61}"/>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1005960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317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BE5FA-B1E6-42FC-8C96-CCF5D20AAD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567EE1-7DA7-43AE-EF6B-5C5BDC324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F0C41-0103-1DF9-C762-3E86B7080E9F}"/>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DEBFEF5F-650C-9078-BCA6-98BFF26275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80C1-F1E6-F1BC-920C-FB1CC19866EC}"/>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204995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6821-1921-1B15-62E5-968130A1FF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3BAD18-B181-B65F-8D38-409DBFB3DA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6C3715-3B21-6F35-591B-7603AD0C318A}"/>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915D3CE2-9260-98EF-CDA0-9FC4B7D122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DB679-2755-8FF1-EE4A-C8CAC1B263BA}"/>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1333286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A8641-D4DA-6C4A-C26E-9042B9AC6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C080F1-D215-CAE0-9AA1-DCE7AD35007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0B2D44-24A0-4725-11F3-610C6918E3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0E498B-FE6F-265B-1A30-88A667D4FC71}"/>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6" name="Footer Placeholder 5">
            <a:extLst>
              <a:ext uri="{FF2B5EF4-FFF2-40B4-BE49-F238E27FC236}">
                <a16:creationId xmlns:a16="http://schemas.microsoft.com/office/drawing/2014/main" id="{FD0EF36D-B642-63B0-A4EA-D916CBDBF6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078C2-91C0-8470-335F-D77BC1AB496B}"/>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1697525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F75C-29F0-AC68-1ED8-A3E97F1E5B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107F42-8B59-14A8-52F0-8C0E02F5C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1533D8-74AD-4A44-DB9A-E103E7B50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7F75B5-B317-6879-5430-5336B892E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066519-EFB7-D142-483F-1A879E7FCA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018C6D-FED1-AE5C-A44E-0C3AD93AB9B6}"/>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8" name="Footer Placeholder 7">
            <a:extLst>
              <a:ext uri="{FF2B5EF4-FFF2-40B4-BE49-F238E27FC236}">
                <a16:creationId xmlns:a16="http://schemas.microsoft.com/office/drawing/2014/main" id="{E919E7CB-C17E-2CB4-6D82-0BA87EBD04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12689B-6A2F-1FF3-1C64-2B5259C58DFD}"/>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16274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94EF-7EA2-F49A-308C-C5821D4F97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0EF457-B9E5-6D8F-1150-A00D1B6426F6}"/>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4" name="Footer Placeholder 3">
            <a:extLst>
              <a:ext uri="{FF2B5EF4-FFF2-40B4-BE49-F238E27FC236}">
                <a16:creationId xmlns:a16="http://schemas.microsoft.com/office/drawing/2014/main" id="{2576A04F-3FF0-6117-9B07-404C945AE4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6A296-2B50-0A44-E16C-A647C7E1D12F}"/>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2016111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5BE73-0807-3BD1-89FB-A4219E2FE9FD}"/>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3" name="Footer Placeholder 2">
            <a:extLst>
              <a:ext uri="{FF2B5EF4-FFF2-40B4-BE49-F238E27FC236}">
                <a16:creationId xmlns:a16="http://schemas.microsoft.com/office/drawing/2014/main" id="{75E81FA9-1F80-7C5F-05DC-7EBC736FB4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3A3FD1-73AD-23E1-1229-1CDD7E09B44D}"/>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202797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62F9-D9B1-E079-7928-40A438413D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3EA891-5726-E898-5C2D-5EAD94CF7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D55E94-6E41-882F-CCD3-A11476061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B644C-08CE-9355-B206-B0D2686EE2A2}"/>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6" name="Footer Placeholder 5">
            <a:extLst>
              <a:ext uri="{FF2B5EF4-FFF2-40B4-BE49-F238E27FC236}">
                <a16:creationId xmlns:a16="http://schemas.microsoft.com/office/drawing/2014/main" id="{0C014CBE-6D89-C38D-436F-7501C9AC14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C1CCF-F3A2-C219-FFC4-DF2EC59E75BC}"/>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355770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A6B61-A80E-89E1-C3DF-48EF0C2379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AC07AC-4A1D-7444-CBCF-9A336EED1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2C2CAA-9D20-12BF-A6AB-1B6C41A6A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E2371-718F-DE05-0BDC-DFD0A3045244}"/>
              </a:ext>
            </a:extLst>
          </p:cNvPr>
          <p:cNvSpPr>
            <a:spLocks noGrp="1"/>
          </p:cNvSpPr>
          <p:nvPr>
            <p:ph type="dt" sz="half" idx="10"/>
          </p:nvPr>
        </p:nvSpPr>
        <p:spPr/>
        <p:txBody>
          <a:bodyPr/>
          <a:lstStyle/>
          <a:p>
            <a:fld id="{5CDBDEA3-191A-4A55-BC63-21E17D3CD28E}" type="datetimeFigureOut">
              <a:rPr lang="en-US" smtClean="0"/>
              <a:t>12/18/2024</a:t>
            </a:fld>
            <a:endParaRPr lang="en-US"/>
          </a:p>
        </p:txBody>
      </p:sp>
      <p:sp>
        <p:nvSpPr>
          <p:cNvPr id="6" name="Footer Placeholder 5">
            <a:extLst>
              <a:ext uri="{FF2B5EF4-FFF2-40B4-BE49-F238E27FC236}">
                <a16:creationId xmlns:a16="http://schemas.microsoft.com/office/drawing/2014/main" id="{7DCA4DFD-226A-709E-676D-465E60596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1C75C-F737-58FA-85F0-42313F42817E}"/>
              </a:ext>
            </a:extLst>
          </p:cNvPr>
          <p:cNvSpPr>
            <a:spLocks noGrp="1"/>
          </p:cNvSpPr>
          <p:nvPr>
            <p:ph type="sldNum" sz="quarter" idx="12"/>
          </p:nvPr>
        </p:nvSpPr>
        <p:spPr/>
        <p:txBody>
          <a:bodyPr/>
          <a:lstStyle/>
          <a:p>
            <a:fld id="{3C555374-6947-46DE-B054-8808FFD5AE88}" type="slidenum">
              <a:rPr lang="en-US" smtClean="0"/>
              <a:t>‹#›</a:t>
            </a:fld>
            <a:endParaRPr lang="en-US"/>
          </a:p>
        </p:txBody>
      </p:sp>
    </p:spTree>
    <p:extLst>
      <p:ext uri="{BB962C8B-B14F-4D97-AF65-F5344CB8AC3E}">
        <p14:creationId xmlns:p14="http://schemas.microsoft.com/office/powerpoint/2010/main" val="318607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DF220-4E65-9120-12A4-0B10F791F3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77965B-7118-D884-8767-BBC8219325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A3D29-C206-43E5-568E-D495A32A0B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DBDEA3-191A-4A55-BC63-21E17D3CD28E}" type="datetimeFigureOut">
              <a:rPr lang="en-US" smtClean="0"/>
              <a:t>12/18/2024</a:t>
            </a:fld>
            <a:endParaRPr lang="en-US"/>
          </a:p>
        </p:txBody>
      </p:sp>
      <p:sp>
        <p:nvSpPr>
          <p:cNvPr id="5" name="Footer Placeholder 4">
            <a:extLst>
              <a:ext uri="{FF2B5EF4-FFF2-40B4-BE49-F238E27FC236}">
                <a16:creationId xmlns:a16="http://schemas.microsoft.com/office/drawing/2014/main" id="{9F45FDA1-8E47-A8B2-8387-E06A848598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A825C78-D051-C205-3F5D-2B696B6E5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555374-6947-46DE-B054-8808FFD5AE88}" type="slidenum">
              <a:rPr lang="en-US" smtClean="0"/>
              <a:t>‹#›</a:t>
            </a:fld>
            <a:endParaRPr lang="en-US"/>
          </a:p>
        </p:txBody>
      </p:sp>
    </p:spTree>
    <p:extLst>
      <p:ext uri="{BB962C8B-B14F-4D97-AF65-F5344CB8AC3E}">
        <p14:creationId xmlns:p14="http://schemas.microsoft.com/office/powerpoint/2010/main" val="3164887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5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400.png"/><Relationship Id="rId12"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avi"/><Relationship Id="rId7" Type="http://schemas.openxmlformats.org/officeDocument/2006/relationships/image" Target="../media/image1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video" Target="../media/media2.avi"/></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261.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160609" y="1825625"/>
            <a:ext cx="6794339" cy="4351338"/>
          </a:xfrm>
          <a:prstGeom prst="rect">
            <a:avLst/>
          </a:prstGeom>
        </p:spPr>
        <p:txBody>
          <a:bodyPr/>
          <a:lstStyle>
            <a:lvl1pPr marL="331961" indent="-331961" algn="l" defTabSz="444728" rtl="0" eaLnBrk="0" fontAlgn="base" hangingPunct="0">
              <a:spcBef>
                <a:spcPct val="20000"/>
              </a:spcBef>
              <a:spcAft>
                <a:spcPct val="0"/>
              </a:spcAft>
              <a:buFont typeface="Arial" pitchFamily="34" charset="0"/>
              <a:buChar char="•"/>
              <a:defRPr sz="2000" kern="1200">
                <a:solidFill>
                  <a:schemeClr val="tx1"/>
                </a:solidFill>
                <a:latin typeface="Arial"/>
                <a:ea typeface="Arial" pitchFamily="-108" charset="0"/>
                <a:cs typeface="Arial"/>
              </a:defRPr>
            </a:lvl1pPr>
            <a:lvl2pPr marL="726593" indent="-275622" algn="l" defTabSz="444728" rtl="0" eaLnBrk="0" fontAlgn="base" hangingPunct="0">
              <a:spcBef>
                <a:spcPct val="20000"/>
              </a:spcBef>
              <a:spcAft>
                <a:spcPct val="0"/>
              </a:spcAft>
              <a:buFont typeface="Arial" pitchFamily="34" charset="0"/>
              <a:buChar char="–"/>
              <a:defRPr kern="1200">
                <a:solidFill>
                  <a:schemeClr val="tx1"/>
                </a:solidFill>
                <a:latin typeface="Arial"/>
                <a:ea typeface="Arial" pitchFamily="-108" charset="0"/>
                <a:cs typeface="Arial"/>
              </a:defRPr>
            </a:lvl2pPr>
            <a:lvl3pPr marL="1121197" indent="-219225" algn="l" defTabSz="444728" rtl="0" eaLnBrk="0" fontAlgn="base" hangingPunct="0">
              <a:spcBef>
                <a:spcPct val="20000"/>
              </a:spcBef>
              <a:spcAft>
                <a:spcPct val="0"/>
              </a:spcAft>
              <a:buFont typeface="Arial" pitchFamily="34" charset="0"/>
              <a:buChar char="•"/>
              <a:defRPr sz="1500" kern="1200">
                <a:solidFill>
                  <a:schemeClr val="tx1"/>
                </a:solidFill>
                <a:latin typeface="Arial"/>
                <a:ea typeface="Arial" pitchFamily="-108" charset="0"/>
                <a:cs typeface="Arial"/>
              </a:defRPr>
            </a:lvl3pPr>
            <a:lvl4pPr marL="1570633" indent="-219225" algn="l" defTabSz="444728" rtl="0" eaLnBrk="0" fontAlgn="base" hangingPunct="0">
              <a:spcBef>
                <a:spcPct val="20000"/>
              </a:spcBef>
              <a:spcAft>
                <a:spcPct val="0"/>
              </a:spcAft>
              <a:buFont typeface="Arial" pitchFamily="34" charset="0"/>
              <a:buChar char="–"/>
              <a:defRPr sz="1200" kern="1200">
                <a:solidFill>
                  <a:schemeClr val="tx1"/>
                </a:solidFill>
                <a:latin typeface="Arial"/>
                <a:ea typeface="Arial" pitchFamily="-108" charset="0"/>
                <a:cs typeface="Arial"/>
              </a:defRPr>
            </a:lvl4pPr>
            <a:lvl5pPr marL="2020052" indent="-219225" algn="l" defTabSz="444728" rtl="0" eaLnBrk="0" fontAlgn="base" hangingPunct="0">
              <a:spcBef>
                <a:spcPct val="20000"/>
              </a:spcBef>
              <a:spcAft>
                <a:spcPct val="0"/>
              </a:spcAft>
              <a:buFont typeface="Arial" pitchFamily="34" charset="0"/>
              <a:buChar char="»"/>
              <a:defRPr sz="900" kern="1200">
                <a:solidFill>
                  <a:schemeClr val="tx1"/>
                </a:solidFill>
                <a:latin typeface="Arial"/>
                <a:ea typeface="Arial" pitchFamily="-108" charset="0"/>
                <a:cs typeface="Arial"/>
              </a:defRPr>
            </a:lvl5pPr>
            <a:lvl6pPr marL="2472293" indent="-224732" algn="l" defTabSz="449506" rtl="0" eaLnBrk="1" latinLnBrk="0" hangingPunct="1">
              <a:spcBef>
                <a:spcPct val="20000"/>
              </a:spcBef>
              <a:buFont typeface="Arial"/>
              <a:buChar char="•"/>
              <a:defRPr sz="2000" kern="1200">
                <a:solidFill>
                  <a:schemeClr val="tx1"/>
                </a:solidFill>
                <a:latin typeface="+mn-lt"/>
                <a:ea typeface="+mn-ea"/>
                <a:cs typeface="+mn-cs"/>
              </a:defRPr>
            </a:lvl6pPr>
            <a:lvl7pPr marL="2921803" indent="-224732" algn="l" defTabSz="449506" rtl="0" eaLnBrk="1" latinLnBrk="0" hangingPunct="1">
              <a:spcBef>
                <a:spcPct val="20000"/>
              </a:spcBef>
              <a:buFont typeface="Arial"/>
              <a:buChar char="•"/>
              <a:defRPr sz="2000" kern="1200">
                <a:solidFill>
                  <a:schemeClr val="tx1"/>
                </a:solidFill>
                <a:latin typeface="+mn-lt"/>
                <a:ea typeface="+mn-ea"/>
                <a:cs typeface="+mn-cs"/>
              </a:defRPr>
            </a:lvl7pPr>
            <a:lvl8pPr marL="3371315" indent="-224732" algn="l" defTabSz="449506" rtl="0" eaLnBrk="1" latinLnBrk="0" hangingPunct="1">
              <a:spcBef>
                <a:spcPct val="20000"/>
              </a:spcBef>
              <a:buFont typeface="Arial"/>
              <a:buChar char="•"/>
              <a:defRPr sz="2000" kern="1200">
                <a:solidFill>
                  <a:schemeClr val="tx1"/>
                </a:solidFill>
                <a:latin typeface="+mn-lt"/>
                <a:ea typeface="+mn-ea"/>
                <a:cs typeface="+mn-cs"/>
              </a:defRPr>
            </a:lvl8pPr>
            <a:lvl9pPr marL="3820824" indent="-224732" algn="l" defTabSz="449506"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a:cs typeface="Arial"/>
            </a:endParaRPr>
          </a:p>
        </p:txBody>
      </p:sp>
      <p:sp>
        <p:nvSpPr>
          <p:cNvPr id="9" name="Title 1">
            <a:extLst>
              <a:ext uri="{FF2B5EF4-FFF2-40B4-BE49-F238E27FC236}">
                <a16:creationId xmlns:a16="http://schemas.microsoft.com/office/drawing/2014/main" id="{B6199592-A9E4-1C4C-1EB1-E133681D5712}"/>
              </a:ext>
            </a:extLst>
          </p:cNvPr>
          <p:cNvSpPr txBox="1">
            <a:spLocks/>
          </p:cNvSpPr>
          <p:nvPr/>
        </p:nvSpPr>
        <p:spPr>
          <a:xfrm>
            <a:off x="1244600" y="2360550"/>
            <a:ext cx="9702800" cy="1984499"/>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4000" b="1" dirty="0">
                <a:solidFill>
                  <a:prstClr val="black"/>
                </a:solidFill>
                <a:latin typeface="Calibri" panose="020F0502020204030204"/>
              </a:rPr>
              <a:t>RL</a:t>
            </a:r>
            <a:r>
              <a:rPr lang="en-US" sz="4000" dirty="0">
                <a:solidFill>
                  <a:prstClr val="black"/>
                </a:solidFill>
                <a:latin typeface="Calibri" panose="020F0502020204030204"/>
              </a:rPr>
              <a:t>:</a:t>
            </a:r>
            <a:r>
              <a:rPr lang="en-US" sz="4000" b="1" dirty="0">
                <a:solidFill>
                  <a:prstClr val="black"/>
                </a:solidFill>
                <a:latin typeface="Calibri" panose="020F0502020204030204"/>
              </a:rPr>
              <a:t> </a:t>
            </a:r>
            <a:r>
              <a:rPr lang="en-US" sz="4000" dirty="0">
                <a:solidFill>
                  <a:prstClr val="black"/>
                </a:solidFill>
                <a:latin typeface="Calibri" panose="020F0502020204030204"/>
              </a:rPr>
              <a:t>Discretization of belief space for partially observable Markov decision process.</a:t>
            </a:r>
            <a:endParaRPr kumimoji="0" lang="en-US" sz="4000" i="0" u="none" strike="noStrike" kern="1200" cap="none" spc="0" normalizeH="0" baseline="0" noProof="0" dirty="0">
              <a:ln>
                <a:noFill/>
              </a:ln>
              <a:solidFill>
                <a:prstClr val="black"/>
              </a:solidFill>
              <a:effectLst/>
              <a:uLnTx/>
              <a:uFillTx/>
              <a:latin typeface="Calibri" panose="020F0502020204030204"/>
            </a:endParaRPr>
          </a:p>
        </p:txBody>
      </p:sp>
      <p:sp>
        <p:nvSpPr>
          <p:cNvPr id="11" name="TextBox 10">
            <a:extLst>
              <a:ext uri="{FF2B5EF4-FFF2-40B4-BE49-F238E27FC236}">
                <a16:creationId xmlns:a16="http://schemas.microsoft.com/office/drawing/2014/main" id="{27DB538A-C63B-CF12-C1EA-8E007185BC0F}"/>
              </a:ext>
            </a:extLst>
          </p:cNvPr>
          <p:cNvSpPr txBox="1"/>
          <p:nvPr/>
        </p:nvSpPr>
        <p:spPr>
          <a:xfrm>
            <a:off x="28920" y="6181511"/>
            <a:ext cx="12126816" cy="646331"/>
          </a:xfrm>
          <a:prstGeom prst="rect">
            <a:avLst/>
          </a:prstGeom>
          <a:solidFill>
            <a:srgbClr val="FFFFFF">
              <a:alpha val="50196"/>
            </a:srgbClr>
          </a:solid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Yoon, Hyung-</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Jin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Donghwan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Lee, and Naira Hovakimyan. "Hidden Markov model estimation-based q-learning for partially observable Markov decision process." 2019 American Control Conference (ACC). IEEE, 2019.</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4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A3416-50B0-B510-66BE-EC621AC08578}"/>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DDD172F-8A8E-712A-7B98-47E16E23B286}"/>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Monte-Carlo integration of the optimal control*</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sp>
        <p:nvSpPr>
          <p:cNvPr id="5" name="Rectangle 4">
            <a:extLst>
              <a:ext uri="{FF2B5EF4-FFF2-40B4-BE49-F238E27FC236}">
                <a16:creationId xmlns:a16="http://schemas.microsoft.com/office/drawing/2014/main" id="{D8C91751-883E-4CF8-37CD-7572EF793840}"/>
              </a:ext>
            </a:extLst>
          </p:cNvPr>
          <p:cNvSpPr/>
          <p:nvPr/>
        </p:nvSpPr>
        <p:spPr>
          <a:xfrm>
            <a:off x="375082" y="1043970"/>
            <a:ext cx="113847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The continuous-time trajectories are sampled using a discrete time system with Gaussian noise</a:t>
            </a:r>
          </a:p>
        </p:txBody>
      </p:sp>
      <p:sp>
        <p:nvSpPr>
          <p:cNvPr id="8" name="Left Brace 7">
            <a:extLst>
              <a:ext uri="{FF2B5EF4-FFF2-40B4-BE49-F238E27FC236}">
                <a16:creationId xmlns:a16="http://schemas.microsoft.com/office/drawing/2014/main" id="{B4903A27-7D9C-556A-440C-6E99098994B1}"/>
              </a:ext>
            </a:extLst>
          </p:cNvPr>
          <p:cNvSpPr/>
          <p:nvPr/>
        </p:nvSpPr>
        <p:spPr>
          <a:xfrm rot="5400000" flipH="1">
            <a:off x="7855171" y="1280555"/>
            <a:ext cx="188360" cy="1320809"/>
          </a:xfrm>
          <a:prstGeom prst="leftBrace">
            <a:avLst/>
          </a:prstGeom>
          <a:ln w="28575">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3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7ABB3B-C59D-0389-091F-B75CF4D65E03}"/>
              </a:ext>
            </a:extLst>
          </p:cNvPr>
          <p:cNvSpPr txBox="1"/>
          <p:nvPr/>
        </p:nvSpPr>
        <p:spPr>
          <a:xfrm>
            <a:off x="7328535" y="1940959"/>
            <a:ext cx="45719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random perturbation (</a:t>
            </a:r>
            <a:r>
              <a:rPr kumimoji="0" lang="en-US" sz="2000" b="0" i="1"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Brownian</a:t>
            </a: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 motion) </a:t>
            </a:r>
            <a:endParaRPr kumimoji="0" lang="en-US" sz="72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D3D57CDB-7012-7195-82BE-E641D6070A8C}"/>
              </a:ext>
            </a:extLst>
          </p:cNvPr>
          <p:cNvSpPr/>
          <p:nvPr/>
        </p:nvSpPr>
        <p:spPr>
          <a:xfrm>
            <a:off x="394332" y="2379215"/>
            <a:ext cx="4712157"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with the discrete time optimal control</a:t>
            </a:r>
          </a:p>
        </p:txBody>
      </p:sp>
      <p:pic>
        <p:nvPicPr>
          <p:cNvPr id="11" name="Picture 2">
            <a:extLst>
              <a:ext uri="{FF2B5EF4-FFF2-40B4-BE49-F238E27FC236}">
                <a16:creationId xmlns:a16="http://schemas.microsoft.com/office/drawing/2014/main" id="{9DABC0F5-E788-445A-08E6-B20D0DFC42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012" y="1524021"/>
            <a:ext cx="5351788" cy="69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a:extLst>
              <a:ext uri="{FF2B5EF4-FFF2-40B4-BE49-F238E27FC236}">
                <a16:creationId xmlns:a16="http://schemas.microsoft.com/office/drawing/2014/main" id="{A2FA973F-A1CA-E13A-7366-D5B98F0F84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3534" y="2923929"/>
            <a:ext cx="3542955" cy="626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a:extLst>
              <a:ext uri="{FF2B5EF4-FFF2-40B4-BE49-F238E27FC236}">
                <a16:creationId xmlns:a16="http://schemas.microsoft.com/office/drawing/2014/main" id="{A477C7BE-8CD5-C569-8E16-230ED997D3C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2638" y="2811005"/>
            <a:ext cx="3157328" cy="698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extLst>
              <a:ext uri="{FF2B5EF4-FFF2-40B4-BE49-F238E27FC236}">
                <a16:creationId xmlns:a16="http://schemas.microsoft.com/office/drawing/2014/main" id="{EC26E3CE-D7E6-B1C4-C4F8-5D1533012D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55490" y="5219496"/>
            <a:ext cx="4526357" cy="831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a:extLst>
              <a:ext uri="{FF2B5EF4-FFF2-40B4-BE49-F238E27FC236}">
                <a16:creationId xmlns:a16="http://schemas.microsoft.com/office/drawing/2014/main" id="{66ACE523-E324-6176-288C-EBD498D57CF1}"/>
              </a:ext>
            </a:extLst>
          </p:cNvPr>
          <p:cNvSpPr/>
          <p:nvPr/>
        </p:nvSpPr>
        <p:spPr>
          <a:xfrm>
            <a:off x="5278926" y="2963197"/>
            <a:ext cx="100584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where</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1BAB7C32-6E55-3D20-FDDE-0EA75F3F4C69}"/>
                  </a:ext>
                </a:extLst>
              </p:cNvPr>
              <p:cNvSpPr/>
              <p:nvPr/>
            </p:nvSpPr>
            <p:spPr>
              <a:xfrm>
                <a:off x="394332" y="3980862"/>
                <a:ext cx="6711318" cy="10370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For the expectations in the optimal control, we can use empirical means (Monte-Carlo Integration) with the sample costs </a:t>
                </a:r>
                <a14:m>
                  <m:oMath xmlns:m="http://schemas.openxmlformats.org/officeDocument/2006/math">
                    <m:sSup>
                      <m:sSupPr>
                        <m:ctrlP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ctrlPr>
                      </m:sSupPr>
                      <m:e>
                        <m: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t>𝑆</m:t>
                        </m:r>
                      </m:e>
                      <m:sup>
                        <m: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t>(</m:t>
                        </m:r>
                        <m: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t>𝑛</m:t>
                        </m:r>
                        <m: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t>)</m:t>
                        </m:r>
                      </m:sup>
                    </m:sSup>
                  </m:oMath>
                </a14:m>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as</a:t>
                </a:r>
              </a:p>
            </p:txBody>
          </p:sp>
        </mc:Choice>
        <mc:Fallback xmlns="">
          <p:sp>
            <p:nvSpPr>
              <p:cNvPr id="21" name="Rectangle 20">
                <a:extLst>
                  <a:ext uri="{FF2B5EF4-FFF2-40B4-BE49-F238E27FC236}">
                    <a16:creationId xmlns:a16="http://schemas.microsoft.com/office/drawing/2014/main" id="{1BAB7C32-6E55-3D20-FDDE-0EA75F3F4C69}"/>
                  </a:ext>
                </a:extLst>
              </p:cNvPr>
              <p:cNvSpPr>
                <a:spLocks noRot="1" noChangeAspect="1" noMove="1" noResize="1" noEditPoints="1" noAdjustHandles="1" noChangeArrowheads="1" noChangeShapeType="1" noTextEdit="1"/>
              </p:cNvSpPr>
              <p:nvPr/>
            </p:nvSpPr>
            <p:spPr>
              <a:xfrm>
                <a:off x="394332" y="3980862"/>
                <a:ext cx="6711318" cy="1037015"/>
              </a:xfrm>
              <a:prstGeom prst="rect">
                <a:avLst/>
              </a:prstGeom>
              <a:blipFill>
                <a:blip r:embed="rId7"/>
                <a:stretch>
                  <a:fillRect l="-999" t="-2941" b="-8824"/>
                </a:stretch>
              </a:blipFill>
            </p:spPr>
            <p:txBody>
              <a:bodyPr/>
              <a:lstStyle/>
              <a:p>
                <a:r>
                  <a:rPr lang="en-US">
                    <a:noFill/>
                  </a:rPr>
                  <a:t> </a:t>
                </a:r>
              </a:p>
            </p:txBody>
          </p:sp>
        </mc:Fallback>
      </mc:AlternateContent>
      <p:sp>
        <p:nvSpPr>
          <p:cNvPr id="22" name="Rounded Rectangle 29">
            <a:extLst>
              <a:ext uri="{FF2B5EF4-FFF2-40B4-BE49-F238E27FC236}">
                <a16:creationId xmlns:a16="http://schemas.microsoft.com/office/drawing/2014/main" id="{B706C305-075B-DFD4-D621-6CB84ADBF765}"/>
              </a:ext>
            </a:extLst>
          </p:cNvPr>
          <p:cNvSpPr/>
          <p:nvPr/>
        </p:nvSpPr>
        <p:spPr>
          <a:xfrm>
            <a:off x="6833312" y="4113540"/>
            <a:ext cx="5146211" cy="2275799"/>
          </a:xfrm>
          <a:prstGeom prst="roundRect">
            <a:avLst>
              <a:gd name="adj" fmla="val 0"/>
            </a:avLst>
          </a:prstGeom>
          <a:solidFill>
            <a:schemeClr val="bg1"/>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2425"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How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many sample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trajectories are required for the Monte-Carlo Integration given</a:t>
            </a:r>
          </a:p>
          <a:p>
            <a:pPr marL="69532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Predefined uncertainties</a:t>
            </a:r>
          </a:p>
          <a:p>
            <a:pPr marL="69532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Dynamics and cost function</a:t>
            </a:r>
          </a:p>
        </p:txBody>
      </p:sp>
      <p:sp>
        <p:nvSpPr>
          <p:cNvPr id="16" name="TextBox 15">
            <a:extLst>
              <a:ext uri="{FF2B5EF4-FFF2-40B4-BE49-F238E27FC236}">
                <a16:creationId xmlns:a16="http://schemas.microsoft.com/office/drawing/2014/main" id="{222EC473-5A65-C2A3-4379-39B8D1613B58}"/>
              </a:ext>
            </a:extLst>
          </p:cNvPr>
          <p:cNvSpPr txBox="1"/>
          <p:nvPr/>
        </p:nvSpPr>
        <p:spPr>
          <a:xfrm>
            <a:off x="445405" y="6545985"/>
            <a:ext cx="1133372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*Kappen, Hilbert J. "Path integrals and symmetry breaking for optimal control theory."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Journal of statistical mechanics: theory and experiment</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2005.11 (2005): P11011.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16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p:bldP spid="20" grpId="0"/>
      <p:bldP spid="21" grpId="0"/>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A3416-50B0-B510-66BE-EC621AC08578}"/>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DDD172F-8A8E-712A-7B98-47E16E23B286}"/>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Sampling complexity of the MC integration</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1026" name="Picture 2">
            <a:extLst>
              <a:ext uri="{FF2B5EF4-FFF2-40B4-BE49-F238E27FC236}">
                <a16:creationId xmlns:a16="http://schemas.microsoft.com/office/drawing/2014/main" id="{AC78C5A2-0969-FB66-823A-77B1E62291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7669" y="2833563"/>
            <a:ext cx="5855237" cy="55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extLst>
              <a:ext uri="{FF2B5EF4-FFF2-40B4-BE49-F238E27FC236}">
                <a16:creationId xmlns:a16="http://schemas.microsoft.com/office/drawing/2014/main" id="{29E51DE1-88E8-74E8-2BE8-88A389E0E9E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856" y="4304207"/>
            <a:ext cx="5318689" cy="55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3D68F2B3-52B0-9284-3FE4-F1F223775B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7822" y="5138461"/>
            <a:ext cx="3523416" cy="293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85DAD31-3D3D-8BEC-5C92-FF0D6175BA7D}"/>
                  </a:ext>
                </a:extLst>
              </p:cNvPr>
              <p:cNvSpPr/>
              <p:nvPr/>
            </p:nvSpPr>
            <p:spPr>
              <a:xfrm>
                <a:off x="375082" y="2076450"/>
                <a:ext cx="113847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Proposition 1</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Under Assumptions 1 and 2, the multiplicative (in terms of </a:t>
                </a:r>
                <a14:m>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additive error (in terms of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𝜖</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between the optimal control </a:t>
                </a:r>
                <a14:m>
                  <m:oMath xmlns:m="http://schemas.openxmlformats.org/officeDocument/2006/math">
                    <m:sSubSup>
                      <m:sSubSup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SupPr>
                      <m:e>
                        <m:r>
                          <a:rPr kumimoji="0" lang="en-US" sz="2000" b="1"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𝐮</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sub>
                      <m:sup>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bSup>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the MC integration </a:t>
                </a:r>
                <a14:m>
                  <m:oMath xmlns:m="http://schemas.openxmlformats.org/officeDocument/2006/math">
                    <m:sSubSup>
                      <m:sSubSup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SupPr>
                      <m:e>
                        <m:acc>
                          <m:accPr>
                            <m:chr m:val="̂"/>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000" b="1"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𝐮</m:t>
                            </m:r>
                          </m:e>
                        </m:acc>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sub>
                      <m: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up>
                    </m:sSubSup>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are as follows:</a:t>
                </a:r>
              </a:p>
            </p:txBody>
          </p:sp>
        </mc:Choice>
        <mc:Fallback xmlns="">
          <p:sp>
            <p:nvSpPr>
              <p:cNvPr id="10" name="Rectangle 9">
                <a:extLst>
                  <a:ext uri="{FF2B5EF4-FFF2-40B4-BE49-F238E27FC236}">
                    <a16:creationId xmlns:a16="http://schemas.microsoft.com/office/drawing/2014/main" id="{485DAD31-3D3D-8BEC-5C92-FF0D6175BA7D}"/>
                  </a:ext>
                </a:extLst>
              </p:cNvPr>
              <p:cNvSpPr>
                <a:spLocks noRot="1" noChangeAspect="1" noMove="1" noResize="1" noEditPoints="1" noAdjustHandles="1" noChangeArrowheads="1" noChangeShapeType="1" noTextEdit="1"/>
              </p:cNvSpPr>
              <p:nvPr/>
            </p:nvSpPr>
            <p:spPr>
              <a:xfrm>
                <a:off x="375082" y="2076450"/>
                <a:ext cx="11384796" cy="707886"/>
              </a:xfrm>
              <a:prstGeom prst="rect">
                <a:avLst/>
              </a:prstGeom>
              <a:blipFill>
                <a:blip r:embed="rId6"/>
                <a:stretch>
                  <a:fillRect l="-589" t="-5172" r="-54" b="-146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A6B2A3D-BC7D-9340-C9BA-993A47AE983A}"/>
                  </a:ext>
                </a:extLst>
              </p:cNvPr>
              <p:cNvSpPr/>
              <p:nvPr/>
            </p:nvSpPr>
            <p:spPr>
              <a:xfrm>
                <a:off x="418152" y="3484493"/>
                <a:ext cx="113847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error bounds </a:t>
                </a:r>
                <a14:m>
                  <m:oMath xmlns:m="http://schemas.openxmlformats.org/officeDocument/2006/math">
                    <m:sSub>
                      <m:sSubPr>
                        <m:ctrlP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𝜖</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𝜖</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are from the following MC integration bounds for the number of sample trajectories </a:t>
                </a:r>
                <a14:m>
                  <m:oMath xmlns:m="http://schemas.openxmlformats.org/officeDocument/2006/math">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𝑁</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that determine the risks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𝜌</m:t>
                        </m:r>
                      </m:e>
                      <m:sub>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14:m>
                  <m:oMath xmlns:m="http://schemas.openxmlformats.org/officeDocument/2006/math">
                    <m:sSub>
                      <m:sSubPr>
                        <m:ctrlP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𝜌</m:t>
                        </m:r>
                      </m:e>
                      <m:sub>
                        <m:r>
                          <a:rPr kumimoji="0" lang="en-US"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as</a:t>
                </a:r>
              </a:p>
            </p:txBody>
          </p:sp>
        </mc:Choice>
        <mc:Fallback xmlns="">
          <p:sp>
            <p:nvSpPr>
              <p:cNvPr id="11" name="Rectangle 10">
                <a:extLst>
                  <a:ext uri="{FF2B5EF4-FFF2-40B4-BE49-F238E27FC236}">
                    <a16:creationId xmlns:a16="http://schemas.microsoft.com/office/drawing/2014/main" id="{CA6B2A3D-BC7D-9340-C9BA-993A47AE983A}"/>
                  </a:ext>
                </a:extLst>
              </p:cNvPr>
              <p:cNvSpPr>
                <a:spLocks noRot="1" noChangeAspect="1" noMove="1" noResize="1" noEditPoints="1" noAdjustHandles="1" noChangeArrowheads="1" noChangeShapeType="1" noTextEdit="1"/>
              </p:cNvSpPr>
              <p:nvPr/>
            </p:nvSpPr>
            <p:spPr>
              <a:xfrm>
                <a:off x="418152" y="3484493"/>
                <a:ext cx="11384796" cy="707886"/>
              </a:xfrm>
              <a:prstGeom prst="rect">
                <a:avLst/>
              </a:prstGeom>
              <a:blipFill>
                <a:blip r:embed="rId7"/>
                <a:stretch>
                  <a:fillRect l="-589" t="-5172" b="-14655"/>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5904D4FF-EBC4-F9D9-EF4C-BA6ABE4C46D7}"/>
              </a:ext>
            </a:extLst>
          </p:cNvPr>
          <p:cNvSpPr/>
          <p:nvPr/>
        </p:nvSpPr>
        <p:spPr>
          <a:xfrm>
            <a:off x="418152" y="5640447"/>
            <a:ext cx="853063"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where </a:t>
            </a:r>
          </a:p>
        </p:txBody>
      </p:sp>
      <p:pic>
        <p:nvPicPr>
          <p:cNvPr id="7" name="Picture 2">
            <a:extLst>
              <a:ext uri="{FF2B5EF4-FFF2-40B4-BE49-F238E27FC236}">
                <a16:creationId xmlns:a16="http://schemas.microsoft.com/office/drawing/2014/main" id="{32265CA4-CD9B-93D6-D4A8-F3BF2D92D5F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865" y="6235159"/>
            <a:ext cx="2045527" cy="210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F1A44844-B09B-2EC3-2A09-12904A8792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57743" y="6063711"/>
            <a:ext cx="2499944" cy="54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extLst>
              <a:ext uri="{FF2B5EF4-FFF2-40B4-BE49-F238E27FC236}">
                <a16:creationId xmlns:a16="http://schemas.microsoft.com/office/drawing/2014/main" id="{85C6B332-1E93-5953-B8C3-11B66C1AFF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7135" y="6063823"/>
            <a:ext cx="2064344" cy="56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28AB867A-BDF0-491B-1308-D7091761FFB4}"/>
              </a:ext>
            </a:extLst>
          </p:cNvPr>
          <p:cNvSpPr/>
          <p:nvPr/>
        </p:nvSpPr>
        <p:spPr>
          <a:xfrm>
            <a:off x="2524901" y="6125571"/>
            <a:ext cx="31658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15" name="Rectangle 14">
            <a:extLst>
              <a:ext uri="{FF2B5EF4-FFF2-40B4-BE49-F238E27FC236}">
                <a16:creationId xmlns:a16="http://schemas.microsoft.com/office/drawing/2014/main" id="{5F4C8225-377D-17DB-53F6-4D9C8AF55461}"/>
              </a:ext>
            </a:extLst>
          </p:cNvPr>
          <p:cNvSpPr/>
          <p:nvPr/>
        </p:nvSpPr>
        <p:spPr>
          <a:xfrm>
            <a:off x="5357686" y="6125571"/>
            <a:ext cx="140174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and </a:t>
            </a:r>
          </a:p>
        </p:txBody>
      </p:sp>
      <p:sp>
        <p:nvSpPr>
          <p:cNvPr id="16" name="Rectangle 15">
            <a:extLst>
              <a:ext uri="{FF2B5EF4-FFF2-40B4-BE49-F238E27FC236}">
                <a16:creationId xmlns:a16="http://schemas.microsoft.com/office/drawing/2014/main" id="{CCABBFBA-797B-CBD0-C076-D7CEE62E9C35}"/>
              </a:ext>
            </a:extLst>
          </p:cNvPr>
          <p:cNvSpPr/>
          <p:nvPr/>
        </p:nvSpPr>
        <p:spPr>
          <a:xfrm>
            <a:off x="8217833" y="6125571"/>
            <a:ext cx="140174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98980A54-CC09-E160-DAD6-5CB272F2CAD2}"/>
              </a:ext>
            </a:extLst>
          </p:cNvPr>
          <p:cNvCxnSpPr/>
          <p:nvPr/>
        </p:nvCxnSpPr>
        <p:spPr>
          <a:xfrm>
            <a:off x="0" y="1971675"/>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F9CB221A-D84F-E3AD-D024-3BA56CD325FE}"/>
              </a:ext>
            </a:extLst>
          </p:cNvPr>
          <p:cNvSpPr txBox="1"/>
          <p:nvPr/>
        </p:nvSpPr>
        <p:spPr>
          <a:xfrm>
            <a:off x="315643" y="996345"/>
            <a:ext cx="176080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Assumption 1.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7" name="Picture 2">
            <a:extLst>
              <a:ext uri="{FF2B5EF4-FFF2-40B4-BE49-F238E27FC236}">
                <a16:creationId xmlns:a16="http://schemas.microsoft.com/office/drawing/2014/main" id="{5FF2E6AC-3417-184A-377B-19CA675C6C3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8894" y="998307"/>
            <a:ext cx="1646507" cy="286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extLst>
              <a:ext uri="{FF2B5EF4-FFF2-40B4-BE49-F238E27FC236}">
                <a16:creationId xmlns:a16="http://schemas.microsoft.com/office/drawing/2014/main" id="{D78DAE48-588C-62DF-A174-208F05A4B2D2}"/>
              </a:ext>
            </a:extLst>
          </p:cNvPr>
          <p:cNvSpPr txBox="1"/>
          <p:nvPr/>
        </p:nvSpPr>
        <p:spPr>
          <a:xfrm>
            <a:off x="315644" y="1402784"/>
            <a:ext cx="63804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Assumption 2.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Nonnegative terminal and running cost, i.e.,   </a:t>
            </a:r>
          </a:p>
        </p:txBody>
      </p:sp>
      <p:pic>
        <p:nvPicPr>
          <p:cNvPr id="18" name="Picture 3">
            <a:extLst>
              <a:ext uri="{FF2B5EF4-FFF2-40B4-BE49-F238E27FC236}">
                <a16:creationId xmlns:a16="http://schemas.microsoft.com/office/drawing/2014/main" id="{618BE03C-E684-E0D3-F32D-7DBD14F5568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45811" y="1499236"/>
            <a:ext cx="843805" cy="222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Rounded Rectangle 29">
            <a:extLst>
              <a:ext uri="{FF2B5EF4-FFF2-40B4-BE49-F238E27FC236}">
                <a16:creationId xmlns:a16="http://schemas.microsoft.com/office/drawing/2014/main" id="{369E71E2-5447-EA98-9205-0458C6D17ED9}"/>
              </a:ext>
            </a:extLst>
          </p:cNvPr>
          <p:cNvSpPr/>
          <p:nvPr/>
        </p:nvSpPr>
        <p:spPr>
          <a:xfrm>
            <a:off x="6696076" y="3962362"/>
            <a:ext cx="5298147" cy="1904871"/>
          </a:xfrm>
          <a:prstGeom prst="roundRect">
            <a:avLst>
              <a:gd name="adj" fmla="val 0"/>
            </a:avLst>
          </a:prstGeom>
          <a:solidFill>
            <a:schemeClr val="bg1"/>
          </a:solidFill>
          <a:ln w="190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52425"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We can use the bound to evaluate</a:t>
            </a:r>
          </a:p>
          <a:p>
            <a:pPr marL="69532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the uncertainties of MC, given sample trajectories cost</a:t>
            </a:r>
          </a:p>
          <a:p>
            <a:pPr marL="695325"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how challenging the MC is, given dynamics and cost, when you can calculate the path integral cost</a:t>
            </a:r>
          </a:p>
        </p:txBody>
      </p:sp>
    </p:spTree>
    <p:extLst>
      <p:ext uri="{BB962C8B-B14F-4D97-AF65-F5344CB8AC3E}">
        <p14:creationId xmlns:p14="http://schemas.microsoft.com/office/powerpoint/2010/main" val="357552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27"/>
                                        </p:tgtEl>
                                        <p:attrNameLst>
                                          <p:attrName>r</p:attrName>
                                        </p:attrNameLst>
                                      </p:cBhvr>
                                    </p:animRot>
                                    <p:animRot by="-240000">
                                      <p:cBhvr>
                                        <p:cTn id="7" dur="200" fill="hold">
                                          <p:stCondLst>
                                            <p:cond delay="200"/>
                                          </p:stCondLst>
                                        </p:cTn>
                                        <p:tgtEl>
                                          <p:spTgt spid="1027"/>
                                        </p:tgtEl>
                                        <p:attrNameLst>
                                          <p:attrName>r</p:attrName>
                                        </p:attrNameLst>
                                      </p:cBhvr>
                                    </p:animRot>
                                    <p:animRot by="240000">
                                      <p:cBhvr>
                                        <p:cTn id="8" dur="200" fill="hold">
                                          <p:stCondLst>
                                            <p:cond delay="400"/>
                                          </p:stCondLst>
                                        </p:cTn>
                                        <p:tgtEl>
                                          <p:spTgt spid="1027"/>
                                        </p:tgtEl>
                                        <p:attrNameLst>
                                          <p:attrName>r</p:attrName>
                                        </p:attrNameLst>
                                      </p:cBhvr>
                                    </p:animRot>
                                    <p:animRot by="-240000">
                                      <p:cBhvr>
                                        <p:cTn id="9" dur="200" fill="hold">
                                          <p:stCondLst>
                                            <p:cond delay="600"/>
                                          </p:stCondLst>
                                        </p:cTn>
                                        <p:tgtEl>
                                          <p:spTgt spid="1027"/>
                                        </p:tgtEl>
                                        <p:attrNameLst>
                                          <p:attrName>r</p:attrName>
                                        </p:attrNameLst>
                                      </p:cBhvr>
                                    </p:animRot>
                                    <p:animRot by="120000">
                                      <p:cBhvr>
                                        <p:cTn id="10" dur="200" fill="hold">
                                          <p:stCondLst>
                                            <p:cond delay="800"/>
                                          </p:stCondLst>
                                        </p:cTn>
                                        <p:tgtEl>
                                          <p:spTgt spid="102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6"/>
                                        </p:tgtEl>
                                        <p:attrNameLst>
                                          <p:attrName>r</p:attrName>
                                        </p:attrNameLst>
                                      </p:cBhvr>
                                    </p:animRot>
                                    <p:animRot by="-240000">
                                      <p:cBhvr>
                                        <p:cTn id="15" dur="200" fill="hold">
                                          <p:stCondLst>
                                            <p:cond delay="200"/>
                                          </p:stCondLst>
                                        </p:cTn>
                                        <p:tgtEl>
                                          <p:spTgt spid="6"/>
                                        </p:tgtEl>
                                        <p:attrNameLst>
                                          <p:attrName>r</p:attrName>
                                        </p:attrNameLst>
                                      </p:cBhvr>
                                    </p:animRot>
                                    <p:animRot by="240000">
                                      <p:cBhvr>
                                        <p:cTn id="16" dur="200" fill="hold">
                                          <p:stCondLst>
                                            <p:cond delay="400"/>
                                          </p:stCondLst>
                                        </p:cTn>
                                        <p:tgtEl>
                                          <p:spTgt spid="6"/>
                                        </p:tgtEl>
                                        <p:attrNameLst>
                                          <p:attrName>r</p:attrName>
                                        </p:attrNameLst>
                                      </p:cBhvr>
                                    </p:animRot>
                                    <p:animRot by="-240000">
                                      <p:cBhvr>
                                        <p:cTn id="17" dur="200" fill="hold">
                                          <p:stCondLst>
                                            <p:cond delay="600"/>
                                          </p:stCondLst>
                                        </p:cTn>
                                        <p:tgtEl>
                                          <p:spTgt spid="6"/>
                                        </p:tgtEl>
                                        <p:attrNameLst>
                                          <p:attrName>r</p:attrName>
                                        </p:attrNameLst>
                                      </p:cBhvr>
                                    </p:animRot>
                                    <p:animRot by="120000">
                                      <p:cBhvr>
                                        <p:cTn id="18" dur="200" fill="hold">
                                          <p:stCondLst>
                                            <p:cond delay="800"/>
                                          </p:stCondLst>
                                        </p:cTn>
                                        <p:tgtEl>
                                          <p:spTgt spid="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1A7AF6D0-D442-325C-E0DE-01FE8240F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287" y="2257265"/>
            <a:ext cx="4372409" cy="4473182"/>
          </a:xfrm>
          <a:prstGeom prst="rect">
            <a:avLst/>
          </a:prstGeom>
        </p:spPr>
      </p:pic>
      <p:pic>
        <p:nvPicPr>
          <p:cNvPr id="8" name="Picture 7">
            <a:extLst>
              <a:ext uri="{FF2B5EF4-FFF2-40B4-BE49-F238E27FC236}">
                <a16:creationId xmlns:a16="http://schemas.microsoft.com/office/drawing/2014/main" id="{074F30D4-544A-5FB4-7C81-9BCF51F87C19}"/>
              </a:ext>
            </a:extLst>
          </p:cNvPr>
          <p:cNvPicPr>
            <a:picLocks noChangeAspect="1"/>
          </p:cNvPicPr>
          <p:nvPr/>
        </p:nvPicPr>
        <p:blipFill>
          <a:blip r:embed="rId4"/>
          <a:stretch>
            <a:fillRect/>
          </a:stretch>
        </p:blipFill>
        <p:spPr>
          <a:xfrm>
            <a:off x="606287" y="2347876"/>
            <a:ext cx="5261113" cy="4291960"/>
          </a:xfrm>
          <a:prstGeom prst="rect">
            <a:avLst/>
          </a:prstGeom>
        </p:spPr>
      </p:pic>
      <p:sp>
        <p:nvSpPr>
          <p:cNvPr id="9" name="Title 1">
            <a:extLst>
              <a:ext uri="{FF2B5EF4-FFF2-40B4-BE49-F238E27FC236}">
                <a16:creationId xmlns:a16="http://schemas.microsoft.com/office/drawing/2014/main" id="{0D359C15-9E86-EA09-5DB1-6372FC8326D7}"/>
              </a:ext>
            </a:extLst>
          </p:cNvPr>
          <p:cNvSpPr txBox="1">
            <a:spLocks/>
          </p:cNvSpPr>
          <p:nvPr/>
        </p:nvSpPr>
        <p:spPr>
          <a:xfrm>
            <a:off x="339973" y="95595"/>
            <a:ext cx="10515600" cy="64159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Sampling complexity given stability of linear system</a:t>
            </a:r>
            <a:endParaRPr kumimoji="0" lang="en-US" sz="3200" b="0"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sp>
        <p:nvSpPr>
          <p:cNvPr id="11" name="Rectangle 10">
            <a:extLst>
              <a:ext uri="{FF2B5EF4-FFF2-40B4-BE49-F238E27FC236}">
                <a16:creationId xmlns:a16="http://schemas.microsoft.com/office/drawing/2014/main" id="{2AC7723C-0AEF-FC07-115F-7A81D2390FC3}"/>
              </a:ext>
            </a:extLst>
          </p:cNvPr>
          <p:cNvSpPr/>
          <p:nvPr/>
        </p:nvSpPr>
        <p:spPr>
          <a:xfrm>
            <a:off x="1165087" y="1033303"/>
            <a:ext cx="4813144"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For the Double integrator system, we can calculate the expectation of the cost and apply </a:t>
            </a:r>
            <a:r>
              <a:rPr kumimoji="0" lang="en-US" sz="2000" b="1"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Proposition 1</a:t>
            </a: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a:t>
            </a:r>
          </a:p>
        </p:txBody>
      </p:sp>
      <p:sp>
        <p:nvSpPr>
          <p:cNvPr id="12" name="Rectangle 11">
            <a:extLst>
              <a:ext uri="{FF2B5EF4-FFF2-40B4-BE49-F238E27FC236}">
                <a16:creationId xmlns:a16="http://schemas.microsoft.com/office/drawing/2014/main" id="{B846114F-4CE1-BA09-A520-5825269A5D8F}"/>
              </a:ext>
            </a:extLst>
          </p:cNvPr>
          <p:cNvSpPr/>
          <p:nvPr/>
        </p:nvSpPr>
        <p:spPr>
          <a:xfrm>
            <a:off x="6827287" y="1080037"/>
            <a:ext cx="4813144"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Stable systems tends to have shorter flight path that is an optimal behavior.</a:t>
            </a:r>
          </a:p>
        </p:txBody>
      </p:sp>
    </p:spTree>
    <p:extLst>
      <p:ext uri="{BB962C8B-B14F-4D97-AF65-F5344CB8AC3E}">
        <p14:creationId xmlns:p14="http://schemas.microsoft.com/office/powerpoint/2010/main" val="1971134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160609" y="1825625"/>
            <a:ext cx="6794339" cy="4351338"/>
          </a:xfrm>
          <a:prstGeom prst="rect">
            <a:avLst/>
          </a:prstGeom>
        </p:spPr>
        <p:txBody>
          <a:bodyPr/>
          <a:lstStyle>
            <a:lvl1pPr marL="331961" indent="-331961" algn="l" defTabSz="444728" rtl="0" eaLnBrk="0" fontAlgn="base" hangingPunct="0">
              <a:spcBef>
                <a:spcPct val="20000"/>
              </a:spcBef>
              <a:spcAft>
                <a:spcPct val="0"/>
              </a:spcAft>
              <a:buFont typeface="Arial" pitchFamily="34" charset="0"/>
              <a:buChar char="•"/>
              <a:defRPr sz="2000" kern="1200">
                <a:solidFill>
                  <a:schemeClr val="tx1"/>
                </a:solidFill>
                <a:latin typeface="Arial"/>
                <a:ea typeface="Arial" pitchFamily="-108" charset="0"/>
                <a:cs typeface="Arial"/>
              </a:defRPr>
            </a:lvl1pPr>
            <a:lvl2pPr marL="726593" indent="-275622" algn="l" defTabSz="444728" rtl="0" eaLnBrk="0" fontAlgn="base" hangingPunct="0">
              <a:spcBef>
                <a:spcPct val="20000"/>
              </a:spcBef>
              <a:spcAft>
                <a:spcPct val="0"/>
              </a:spcAft>
              <a:buFont typeface="Arial" pitchFamily="34" charset="0"/>
              <a:buChar char="–"/>
              <a:defRPr kern="1200">
                <a:solidFill>
                  <a:schemeClr val="tx1"/>
                </a:solidFill>
                <a:latin typeface="Arial"/>
                <a:ea typeface="Arial" pitchFamily="-108" charset="0"/>
                <a:cs typeface="Arial"/>
              </a:defRPr>
            </a:lvl2pPr>
            <a:lvl3pPr marL="1121197" indent="-219225" algn="l" defTabSz="444728" rtl="0" eaLnBrk="0" fontAlgn="base" hangingPunct="0">
              <a:spcBef>
                <a:spcPct val="20000"/>
              </a:spcBef>
              <a:spcAft>
                <a:spcPct val="0"/>
              </a:spcAft>
              <a:buFont typeface="Arial" pitchFamily="34" charset="0"/>
              <a:buChar char="•"/>
              <a:defRPr sz="1500" kern="1200">
                <a:solidFill>
                  <a:schemeClr val="tx1"/>
                </a:solidFill>
                <a:latin typeface="Arial"/>
                <a:ea typeface="Arial" pitchFamily="-108" charset="0"/>
                <a:cs typeface="Arial"/>
              </a:defRPr>
            </a:lvl3pPr>
            <a:lvl4pPr marL="1570633" indent="-219225" algn="l" defTabSz="444728" rtl="0" eaLnBrk="0" fontAlgn="base" hangingPunct="0">
              <a:spcBef>
                <a:spcPct val="20000"/>
              </a:spcBef>
              <a:spcAft>
                <a:spcPct val="0"/>
              </a:spcAft>
              <a:buFont typeface="Arial" pitchFamily="34" charset="0"/>
              <a:buChar char="–"/>
              <a:defRPr sz="1200" kern="1200">
                <a:solidFill>
                  <a:schemeClr val="tx1"/>
                </a:solidFill>
                <a:latin typeface="Arial"/>
                <a:ea typeface="Arial" pitchFamily="-108" charset="0"/>
                <a:cs typeface="Arial"/>
              </a:defRPr>
            </a:lvl4pPr>
            <a:lvl5pPr marL="2020052" indent="-219225" algn="l" defTabSz="444728" rtl="0" eaLnBrk="0" fontAlgn="base" hangingPunct="0">
              <a:spcBef>
                <a:spcPct val="20000"/>
              </a:spcBef>
              <a:spcAft>
                <a:spcPct val="0"/>
              </a:spcAft>
              <a:buFont typeface="Arial" pitchFamily="34" charset="0"/>
              <a:buChar char="»"/>
              <a:defRPr sz="900" kern="1200">
                <a:solidFill>
                  <a:schemeClr val="tx1"/>
                </a:solidFill>
                <a:latin typeface="Arial"/>
                <a:ea typeface="Arial" pitchFamily="-108" charset="0"/>
                <a:cs typeface="Arial"/>
              </a:defRPr>
            </a:lvl5pPr>
            <a:lvl6pPr marL="2472293" indent="-224732" algn="l" defTabSz="449506" rtl="0" eaLnBrk="1" latinLnBrk="0" hangingPunct="1">
              <a:spcBef>
                <a:spcPct val="20000"/>
              </a:spcBef>
              <a:buFont typeface="Arial"/>
              <a:buChar char="•"/>
              <a:defRPr sz="2000" kern="1200">
                <a:solidFill>
                  <a:schemeClr val="tx1"/>
                </a:solidFill>
                <a:latin typeface="+mn-lt"/>
                <a:ea typeface="+mn-ea"/>
                <a:cs typeface="+mn-cs"/>
              </a:defRPr>
            </a:lvl6pPr>
            <a:lvl7pPr marL="2921803" indent="-224732" algn="l" defTabSz="449506" rtl="0" eaLnBrk="1" latinLnBrk="0" hangingPunct="1">
              <a:spcBef>
                <a:spcPct val="20000"/>
              </a:spcBef>
              <a:buFont typeface="Arial"/>
              <a:buChar char="•"/>
              <a:defRPr sz="2000" kern="1200">
                <a:solidFill>
                  <a:schemeClr val="tx1"/>
                </a:solidFill>
                <a:latin typeface="+mn-lt"/>
                <a:ea typeface="+mn-ea"/>
                <a:cs typeface="+mn-cs"/>
              </a:defRPr>
            </a:lvl7pPr>
            <a:lvl8pPr marL="3371315" indent="-224732" algn="l" defTabSz="449506" rtl="0" eaLnBrk="1" latinLnBrk="0" hangingPunct="1">
              <a:spcBef>
                <a:spcPct val="20000"/>
              </a:spcBef>
              <a:buFont typeface="Arial"/>
              <a:buChar char="•"/>
              <a:defRPr sz="2000" kern="1200">
                <a:solidFill>
                  <a:schemeClr val="tx1"/>
                </a:solidFill>
                <a:latin typeface="+mn-lt"/>
                <a:ea typeface="+mn-ea"/>
                <a:cs typeface="+mn-cs"/>
              </a:defRPr>
            </a:lvl8pPr>
            <a:lvl9pPr marL="3820824" indent="-224732" algn="l" defTabSz="449506"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a:cs typeface="Arial"/>
            </a:endParaRPr>
          </a:p>
        </p:txBody>
      </p:sp>
      <p:sp>
        <p:nvSpPr>
          <p:cNvPr id="9" name="Title 1">
            <a:extLst>
              <a:ext uri="{FF2B5EF4-FFF2-40B4-BE49-F238E27FC236}">
                <a16:creationId xmlns:a16="http://schemas.microsoft.com/office/drawing/2014/main" id="{B6199592-A9E4-1C4C-1EB1-E133681D5712}"/>
              </a:ext>
            </a:extLst>
          </p:cNvPr>
          <p:cNvSpPr txBox="1">
            <a:spLocks/>
          </p:cNvSpPr>
          <p:nvPr/>
        </p:nvSpPr>
        <p:spPr>
          <a:xfrm>
            <a:off x="838200" y="2189100"/>
            <a:ext cx="10728325" cy="1984499"/>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3600" b="1" dirty="0">
                <a:solidFill>
                  <a:prstClr val="black"/>
                </a:solidFill>
                <a:latin typeface="Calibri" panose="020F0502020204030204"/>
              </a:rPr>
              <a:t>Adversarial Machine Learning for Autonomous Vehicle:</a:t>
            </a:r>
          </a:p>
          <a:p>
            <a:pPr lvl="0"/>
            <a:br>
              <a:rPr lang="en-US" sz="3600" dirty="0">
                <a:solidFill>
                  <a:prstClr val="black"/>
                </a:solidFill>
                <a:latin typeface="Calibri" panose="020F0502020204030204"/>
              </a:rPr>
            </a:br>
            <a:r>
              <a:rPr lang="en-US" sz="3600" dirty="0">
                <a:solidFill>
                  <a:prstClr val="black"/>
                </a:solidFill>
                <a:latin typeface="Calibri" panose="020F0502020204030204"/>
              </a:rPr>
              <a:t>Min-max optimization framework to </a:t>
            </a:r>
            <a:r>
              <a:rPr lang="en-US" sz="3600" dirty="0" err="1">
                <a:solidFill>
                  <a:prstClr val="black"/>
                </a:solidFill>
                <a:latin typeface="Calibri" panose="020F0502020204030204"/>
              </a:rPr>
              <a:t>robustify</a:t>
            </a:r>
            <a:r>
              <a:rPr lang="en-US" sz="3600" dirty="0">
                <a:solidFill>
                  <a:prstClr val="black"/>
                </a:solidFill>
                <a:latin typeface="Calibri" panose="020F0502020204030204"/>
              </a:rPr>
              <a:t> perception-based control that utilizes high-dimensional sensors, e.g., camera, lidar, and radar.</a:t>
            </a:r>
            <a:endParaRPr kumimoji="0" lang="en-US" sz="3600" i="0" u="none" strike="noStrike" kern="1200" cap="none" spc="0" normalizeH="0" baseline="0" noProof="0" dirty="0">
              <a:ln>
                <a:noFill/>
              </a:ln>
              <a:solidFill>
                <a:prstClr val="black"/>
              </a:solidFill>
              <a:effectLst/>
              <a:uLnTx/>
              <a:uFillTx/>
              <a:latin typeface="Calibri" panose="020F0502020204030204"/>
            </a:endParaRPr>
          </a:p>
        </p:txBody>
      </p:sp>
      <p:sp>
        <p:nvSpPr>
          <p:cNvPr id="11" name="TextBox 10">
            <a:extLst>
              <a:ext uri="{FF2B5EF4-FFF2-40B4-BE49-F238E27FC236}">
                <a16:creationId xmlns:a16="http://schemas.microsoft.com/office/drawing/2014/main" id="{27DB538A-C63B-CF12-C1EA-8E007185BC0F}"/>
              </a:ext>
            </a:extLst>
          </p:cNvPr>
          <p:cNvSpPr txBox="1"/>
          <p:nvPr/>
        </p:nvSpPr>
        <p:spPr>
          <a:xfrm>
            <a:off x="28920" y="6181511"/>
            <a:ext cx="12126816" cy="646331"/>
          </a:xfrm>
          <a:prstGeom prst="rect">
            <a:avLst/>
          </a:prstGeom>
          <a:solidFill>
            <a:srgbClr val="FFFFFF">
              <a:alpha val="50196"/>
            </a:srgbClr>
          </a:solidFill>
        </p:spPr>
        <p:txBody>
          <a:bodyPr wrap="square">
            <a:spAutoFit/>
          </a:bodyPr>
          <a:lstStyle/>
          <a:p>
            <a:pPr lvl="0" algn="r"/>
            <a:r>
              <a:rPr lang="en-US" dirty="0"/>
              <a:t>Yoon, Hyung-Jin, Hamidreza </a:t>
            </a:r>
            <a:r>
              <a:rPr lang="en-US" dirty="0" err="1"/>
              <a:t>Jafarnejadsani</a:t>
            </a:r>
            <a:r>
              <a:rPr lang="en-US" dirty="0"/>
              <a:t>, and Petros Voulgaris. "Learning When to Use Adaptive Adversarial Image Perturbations against Autonomous Vehicles." </a:t>
            </a:r>
            <a:r>
              <a:rPr lang="en-US" i="1" dirty="0"/>
              <a:t>in IEEE Robotics and Automation Letters, </a:t>
            </a:r>
            <a:r>
              <a:rPr lang="en-US" i="1" dirty="0" err="1"/>
              <a:t>doi</a:t>
            </a:r>
            <a:r>
              <a:rPr lang="en-US" i="1" dirty="0"/>
              <a:t>: 10.1109/LRA.2023.3280813</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0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Adv.ML</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Background</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21" name="Picture 20" descr="A screen shot of a dog&#10;&#10;Description automatically generated">
            <a:extLst>
              <a:ext uri="{FF2B5EF4-FFF2-40B4-BE49-F238E27FC236}">
                <a16:creationId xmlns:a16="http://schemas.microsoft.com/office/drawing/2014/main" id="{27C4756A-7BF0-7440-BE14-8ABC2C5DCDC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3095" y="1898070"/>
            <a:ext cx="7795242" cy="3061860"/>
          </a:xfrm>
          <a:prstGeom prst="rect">
            <a:avLst/>
          </a:prstGeom>
        </p:spPr>
      </p:pic>
      <p:sp>
        <p:nvSpPr>
          <p:cNvPr id="23" name="TextBox 22">
            <a:extLst>
              <a:ext uri="{FF2B5EF4-FFF2-40B4-BE49-F238E27FC236}">
                <a16:creationId xmlns:a16="http://schemas.microsoft.com/office/drawing/2014/main" id="{D02AAF7C-FA9D-2148-BF96-32A0C9CB175D}"/>
              </a:ext>
            </a:extLst>
          </p:cNvPr>
          <p:cNvSpPr txBox="1"/>
          <p:nvPr/>
        </p:nvSpPr>
        <p:spPr>
          <a:xfrm>
            <a:off x="339972" y="1099927"/>
            <a:ext cx="631730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Adversarial</a:t>
            </a: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Machine Learning (Adv.ML)</a:t>
            </a:r>
            <a:endParaRPr kumimoji="0" lang="en-US" sz="8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3C4C3ABE-E258-CC4A-85C5-06BAC3F30169}"/>
              </a:ext>
            </a:extLst>
          </p:cNvPr>
          <p:cNvSpPr/>
          <p:nvPr/>
        </p:nvSpPr>
        <p:spPr>
          <a:xfrm>
            <a:off x="343094" y="4893501"/>
            <a:ext cx="7795241"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The deep learning classifier shows </a:t>
            </a:r>
            <a:r>
              <a:rPr kumimoji="0" lang="en-US" sz="2400" b="1"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vulnerability to mere noise</a:t>
            </a:r>
            <a:r>
              <a:rPr kumimoji="0" lang="en-US" sz="2400" b="0"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The deep learning model can have a </a:t>
            </a:r>
            <a:r>
              <a:rPr kumimoji="0" lang="en-US" sz="2400" b="1"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weak point</a:t>
            </a:r>
            <a:r>
              <a:rPr kumimoji="0" lang="en-US" sz="2400" b="0"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in terms of performance, </a:t>
            </a:r>
            <a:r>
              <a:rPr kumimoji="0" lang="en-US" sz="2400" b="1"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depending on the class of the object</a:t>
            </a:r>
            <a:r>
              <a:rPr kumimoji="0" lang="en-US" sz="2400" b="0"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a:t>
            </a:r>
          </a:p>
        </p:txBody>
      </p:sp>
      <p:sp>
        <p:nvSpPr>
          <p:cNvPr id="4" name="Rectangle 3">
            <a:extLst>
              <a:ext uri="{FF2B5EF4-FFF2-40B4-BE49-F238E27FC236}">
                <a16:creationId xmlns:a16="http://schemas.microsoft.com/office/drawing/2014/main" id="{04E56729-BE46-3CCB-0B65-3946F54A7951}"/>
              </a:ext>
            </a:extLst>
          </p:cNvPr>
          <p:cNvSpPr/>
          <p:nvPr/>
        </p:nvSpPr>
        <p:spPr>
          <a:xfrm>
            <a:off x="8783257" y="2317305"/>
            <a:ext cx="2880918" cy="1569660"/>
          </a:xfrm>
          <a:prstGeom prst="rect">
            <a:avLst/>
          </a:prstGeom>
          <a:noFill/>
          <a:ln>
            <a:solidFill>
              <a:schemeClr val="bg1">
                <a:lumMod val="50000"/>
              </a:schemeClr>
            </a:solidFill>
          </a:ln>
        </p:spPr>
        <p:txBody>
          <a:bodyPr wrap="square" lIns="91440" tIns="45720" rIns="91440" bIns="4572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0"/>
                <a:solidFill>
                  <a:prstClr val="black"/>
                </a:solidFill>
                <a:effectLst/>
                <a:uLnTx/>
                <a:uFillTx/>
                <a:latin typeface="Calibri" panose="020F0502020204030204" pitchFamily="34" charset="0"/>
                <a:ea typeface="+mn-ea"/>
                <a:cs typeface="Calibri" panose="020F0502020204030204" pitchFamily="34" charset="0"/>
              </a:rPr>
              <a:t>Adv. ML</a:t>
            </a:r>
            <a:r>
              <a:rPr kumimoji="0" lang="en-US" sz="2400" b="0" i="0" u="none" strike="noStrike" kern="1200" cap="none" spc="0" normalizeH="0" baseline="0" noProof="0" dirty="0">
                <a:ln w="0"/>
                <a:solidFill>
                  <a:prstClr val="black"/>
                </a:solidFill>
                <a:effectLst/>
                <a:uLnTx/>
                <a:uFillTx/>
                <a:latin typeface="Calibri" panose="020F0502020204030204" pitchFamily="34" charset="0"/>
                <a:ea typeface="+mn-ea"/>
                <a:cs typeface="Calibri" panose="020F0502020204030204" pitchFamily="34" charset="0"/>
              </a:rPr>
              <a:t> aims to find weakness of </a:t>
            </a:r>
            <a:r>
              <a:rPr kumimoji="0" lang="en-US" sz="2400" b="1" i="0" u="none" strike="noStrike" kern="1200" cap="none" spc="0" normalizeH="0" baseline="0" noProof="0" dirty="0">
                <a:ln w="0"/>
                <a:solidFill>
                  <a:prstClr val="black"/>
                </a:solidFill>
                <a:effectLst/>
                <a:uLnTx/>
                <a:uFillTx/>
                <a:latin typeface="Calibri" panose="020F0502020204030204" pitchFamily="34" charset="0"/>
                <a:ea typeface="+mn-ea"/>
                <a:cs typeface="Calibri" panose="020F0502020204030204" pitchFamily="34" charset="0"/>
              </a:rPr>
              <a:t>ML tool so that the ML tool can be </a:t>
            </a:r>
            <a:r>
              <a:rPr kumimoji="0" lang="en-US" sz="2400" b="1" i="0" u="none" strike="noStrike" kern="1200" cap="none" spc="0" normalizeH="0" baseline="0" noProof="0" dirty="0" err="1">
                <a:ln w="0"/>
                <a:solidFill>
                  <a:prstClr val="black"/>
                </a:solidFill>
                <a:effectLst/>
                <a:uLnTx/>
                <a:uFillTx/>
                <a:latin typeface="Calibri" panose="020F0502020204030204" pitchFamily="34" charset="0"/>
                <a:ea typeface="+mn-ea"/>
                <a:cs typeface="Calibri" panose="020F0502020204030204" pitchFamily="34" charset="0"/>
              </a:rPr>
              <a:t>robustified</a:t>
            </a:r>
            <a:r>
              <a:rPr kumimoji="0" lang="en-US" sz="2400" b="1" i="0" u="none" strike="noStrike" kern="1200" cap="none" spc="0" normalizeH="0" baseline="0" noProof="0" dirty="0">
                <a:ln w="0"/>
                <a:solidFill>
                  <a:prstClr val="black"/>
                </a:solidFill>
                <a:effectLst/>
                <a:uLnTx/>
                <a:uFillTx/>
                <a:latin typeface="Calibri" panose="020F0502020204030204" pitchFamily="34" charset="0"/>
                <a:ea typeface="+mn-ea"/>
                <a:cs typeface="Calibri" panose="020F0502020204030204" pitchFamily="34" charset="0"/>
              </a:rPr>
              <a:t>.</a:t>
            </a:r>
            <a:r>
              <a:rPr kumimoji="0" lang="en-US" sz="2400" b="0" i="0" u="none" strike="noStrike" kern="1200" cap="none" spc="0" normalizeH="0" baseline="0" noProof="0" dirty="0">
                <a:ln w="0"/>
                <a:solidFill>
                  <a:prstClr val="black"/>
                </a:solidFill>
                <a:effectLst/>
                <a:uLnTx/>
                <a:uFillTx/>
                <a:latin typeface="Calibri" panose="020F0502020204030204" pitchFamily="34" charset="0"/>
                <a:ea typeface="+mn-ea"/>
                <a:cs typeface="Calibri" panose="020F0502020204030204" pitchFamily="34" charset="0"/>
              </a:rPr>
              <a:t> </a:t>
            </a:r>
          </a:p>
        </p:txBody>
      </p:sp>
      <p:sp>
        <p:nvSpPr>
          <p:cNvPr id="10" name="TextBox 9">
            <a:extLst>
              <a:ext uri="{FF2B5EF4-FFF2-40B4-BE49-F238E27FC236}">
                <a16:creationId xmlns:a16="http://schemas.microsoft.com/office/drawing/2014/main" id="{274391DE-6EDE-EC9D-8DF6-1F59858360EF}"/>
              </a:ext>
            </a:extLst>
          </p:cNvPr>
          <p:cNvSpPr txBox="1"/>
          <p:nvPr/>
        </p:nvSpPr>
        <p:spPr>
          <a:xfrm>
            <a:off x="339972" y="6233049"/>
            <a:ext cx="11514706"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Kurakin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Alexey, Ian Goodfellow,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Samy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Bengio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"Adversarial machine learning at scale.“</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arXiv</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preprint arXiv:1611.01236 (2016).</a:t>
            </a:r>
          </a:p>
        </p:txBody>
      </p:sp>
    </p:spTree>
    <p:extLst>
      <p:ext uri="{BB962C8B-B14F-4D97-AF65-F5344CB8AC3E}">
        <p14:creationId xmlns:p14="http://schemas.microsoft.com/office/powerpoint/2010/main" val="48923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Adv.ML</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Proposed framework</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2" name="Picture 1" descr="A screenshot of a computer&#10;&#10;Description automatically generated with medium confidence">
            <a:extLst>
              <a:ext uri="{FF2B5EF4-FFF2-40B4-BE49-F238E27FC236}">
                <a16:creationId xmlns:a16="http://schemas.microsoft.com/office/drawing/2014/main" id="{6CD6EFAA-15E4-579C-260B-A625101F9039}"/>
              </a:ext>
            </a:extLst>
          </p:cNvPr>
          <p:cNvPicPr>
            <a:picLocks noChangeAspect="1"/>
          </p:cNvPicPr>
          <p:nvPr/>
        </p:nvPicPr>
        <p:blipFill rotWithShape="1">
          <a:blip r:embed="rId3"/>
          <a:srcRect l="19440" t="36529" r="43685" b="10845"/>
          <a:stretch/>
        </p:blipFill>
        <p:spPr>
          <a:xfrm>
            <a:off x="4474053" y="2681700"/>
            <a:ext cx="2179838" cy="2437220"/>
          </a:xfrm>
          <a:prstGeom prst="rect">
            <a:avLst/>
          </a:prstGeom>
        </p:spPr>
      </p:pic>
      <p:sp>
        <p:nvSpPr>
          <p:cNvPr id="4" name="Rectangle 3">
            <a:extLst>
              <a:ext uri="{FF2B5EF4-FFF2-40B4-BE49-F238E27FC236}">
                <a16:creationId xmlns:a16="http://schemas.microsoft.com/office/drawing/2014/main" id="{79262660-F110-5CB8-D40A-6420FBB644BA}"/>
              </a:ext>
            </a:extLst>
          </p:cNvPr>
          <p:cNvSpPr/>
          <p:nvPr/>
        </p:nvSpPr>
        <p:spPr>
          <a:xfrm>
            <a:off x="4345907" y="2555168"/>
            <a:ext cx="1147654" cy="994957"/>
          </a:xfrm>
          <a:prstGeom prst="rect">
            <a:avLst/>
          </a:prstGeom>
          <a:noFill/>
          <a:ln w="19050">
            <a:solidFill>
              <a:srgbClr val="00009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288B260-EED9-99FE-3A28-CAD30B20B76A}"/>
              </a:ext>
            </a:extLst>
          </p:cNvPr>
          <p:cNvSpPr txBox="1"/>
          <p:nvPr/>
        </p:nvSpPr>
        <p:spPr>
          <a:xfrm>
            <a:off x="4493630" y="2550653"/>
            <a:ext cx="467190" cy="173607"/>
          </a:xfrm>
          <a:prstGeom prst="rect">
            <a:avLst/>
          </a:prstGeom>
          <a:solidFill>
            <a:srgbClr val="000099"/>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target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774A0B-A612-284A-301C-F9D84CEBAC5A}"/>
                  </a:ext>
                </a:extLst>
              </p:cNvPr>
              <p:cNvSpPr txBox="1"/>
              <p:nvPr/>
            </p:nvSpPr>
            <p:spPr>
              <a:xfrm>
                <a:off x="7129913" y="2700329"/>
                <a:ext cx="2436433" cy="27005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𝑙𝑜𝑠𝑠</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𝑠𝑡𝑎𝑡𝑒</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𝑎𝑡𝑡𝑎𝑐𝑘</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TextBox 7">
                <a:extLst>
                  <a:ext uri="{FF2B5EF4-FFF2-40B4-BE49-F238E27FC236}">
                    <a16:creationId xmlns:a16="http://schemas.microsoft.com/office/drawing/2014/main" id="{9A774A0B-A612-284A-301C-F9D84CEBAC5A}"/>
                  </a:ext>
                </a:extLst>
              </p:cNvPr>
              <p:cNvSpPr txBox="1">
                <a:spLocks noRot="1" noChangeAspect="1" noMove="1" noResize="1" noEditPoints="1" noAdjustHandles="1" noChangeArrowheads="1" noChangeShapeType="1" noTextEdit="1"/>
              </p:cNvSpPr>
              <p:nvPr/>
            </p:nvSpPr>
            <p:spPr>
              <a:xfrm>
                <a:off x="7129913" y="2700329"/>
                <a:ext cx="2436433" cy="270057"/>
              </a:xfrm>
              <a:prstGeom prst="rect">
                <a:avLst/>
              </a:prstGeom>
              <a:blipFill>
                <a:blip r:embed="rId4"/>
                <a:stretch>
                  <a:fillRect t="-2273" b="-6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84C2932-960D-D1F3-E470-112841476BC1}"/>
                  </a:ext>
                </a:extLst>
              </p:cNvPr>
              <p:cNvSpPr txBox="1"/>
              <p:nvPr/>
            </p:nvSpPr>
            <p:spPr>
              <a:xfrm>
                <a:off x="7135754" y="3021337"/>
                <a:ext cx="1779106" cy="27005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𝑃</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𝑙𝑜𝑠𝑠</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𝑠𝑡𝑎𝑡𝑒</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𝜃</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9" name="TextBox 8">
                <a:extLst>
                  <a:ext uri="{FF2B5EF4-FFF2-40B4-BE49-F238E27FC236}">
                    <a16:creationId xmlns:a16="http://schemas.microsoft.com/office/drawing/2014/main" id="{B84C2932-960D-D1F3-E470-112841476BC1}"/>
                  </a:ext>
                </a:extLst>
              </p:cNvPr>
              <p:cNvSpPr txBox="1">
                <a:spLocks noRot="1" noChangeAspect="1" noMove="1" noResize="1" noEditPoints="1" noAdjustHandles="1" noChangeArrowheads="1" noChangeShapeType="1" noTextEdit="1"/>
              </p:cNvSpPr>
              <p:nvPr/>
            </p:nvSpPr>
            <p:spPr>
              <a:xfrm>
                <a:off x="7135754" y="3021337"/>
                <a:ext cx="1779106" cy="270057"/>
              </a:xfrm>
              <a:prstGeom prst="rect">
                <a:avLst/>
              </a:prstGeom>
              <a:blipFill>
                <a:blip r:embed="rId5"/>
                <a:stretch>
                  <a:fillRect t="-4545" b="-68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B6E8A10-B360-A677-E2BD-20903A92A3B3}"/>
                  </a:ext>
                </a:extLst>
              </p:cNvPr>
              <p:cNvSpPr txBox="1"/>
              <p:nvPr/>
            </p:nvSpPr>
            <p:spPr>
              <a:xfrm>
                <a:off x="7129913" y="3379387"/>
                <a:ext cx="2289355" cy="27005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𝑖𝑓</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&lt;</m:t>
                      </m:r>
                      <m:sSub>
                        <m:sSubPr>
                          <m:ctrlP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e>
                        <m: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𝑡h𝑒𝑛</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𝑢𝑠𝑒</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𝑎𝑡𝑡𝑎𝑐𝑘</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0" name="TextBox 9">
                <a:extLst>
                  <a:ext uri="{FF2B5EF4-FFF2-40B4-BE49-F238E27FC236}">
                    <a16:creationId xmlns:a16="http://schemas.microsoft.com/office/drawing/2014/main" id="{6B6E8A10-B360-A677-E2BD-20903A92A3B3}"/>
                  </a:ext>
                </a:extLst>
              </p:cNvPr>
              <p:cNvSpPr txBox="1">
                <a:spLocks noRot="1" noChangeAspect="1" noMove="1" noResize="1" noEditPoints="1" noAdjustHandles="1" noChangeArrowheads="1" noChangeShapeType="1" noTextEdit="1"/>
              </p:cNvSpPr>
              <p:nvPr/>
            </p:nvSpPr>
            <p:spPr>
              <a:xfrm>
                <a:off x="7129913" y="3379387"/>
                <a:ext cx="2289355" cy="270057"/>
              </a:xfrm>
              <a:prstGeom prst="rect">
                <a:avLst/>
              </a:prstGeom>
              <a:blipFill>
                <a:blip r:embed="rId6"/>
                <a:stretch>
                  <a:fillRect b="-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5C35DA1-597B-20C3-1284-870D870C14AB}"/>
                  </a:ext>
                </a:extLst>
              </p:cNvPr>
              <p:cNvSpPr txBox="1"/>
              <p:nvPr/>
            </p:nvSpPr>
            <p:spPr>
              <a:xfrm>
                <a:off x="7135749" y="3692051"/>
                <a:ext cx="2027977" cy="22073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𝑒𝑙𝑠𝑒</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𝑑𝑜</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𝑛𝑜𝑡</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𝑢𝑠𝑒</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r>
                        <a:rPr kumimoji="0" lang="en-US" sz="1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𝑎𝑡𝑡𝑎𝑐𝑘</m:t>
                      </m:r>
                    </m:oMath>
                  </m:oMathPara>
                </a14:m>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95C35DA1-597B-20C3-1284-870D870C14AB}"/>
                  </a:ext>
                </a:extLst>
              </p:cNvPr>
              <p:cNvSpPr txBox="1">
                <a:spLocks noRot="1" noChangeAspect="1" noMove="1" noResize="1" noEditPoints="1" noAdjustHandles="1" noChangeArrowheads="1" noChangeShapeType="1" noTextEdit="1"/>
              </p:cNvSpPr>
              <p:nvPr/>
            </p:nvSpPr>
            <p:spPr>
              <a:xfrm>
                <a:off x="7135749" y="3692051"/>
                <a:ext cx="2027977" cy="220738"/>
              </a:xfrm>
              <a:prstGeom prst="rect">
                <a:avLst/>
              </a:prstGeom>
              <a:blipFill>
                <a:blip r:embed="rId7"/>
                <a:stretch>
                  <a:fillRect b="-2778"/>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4FE2D35-C464-A32D-3AF7-3FFAE6DD9B07}"/>
              </a:ext>
            </a:extLst>
          </p:cNvPr>
          <p:cNvSpPr/>
          <p:nvPr/>
        </p:nvSpPr>
        <p:spPr>
          <a:xfrm>
            <a:off x="7032233" y="2653115"/>
            <a:ext cx="2527610" cy="1386664"/>
          </a:xfrm>
          <a:prstGeom prst="rect">
            <a:avLst/>
          </a:prstGeom>
          <a:no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74AD4C4-A0F9-EBF8-AFA8-017E87CA6E27}"/>
              </a:ext>
            </a:extLst>
          </p:cNvPr>
          <p:cNvSpPr txBox="1"/>
          <p:nvPr/>
        </p:nvSpPr>
        <p:spPr>
          <a:xfrm>
            <a:off x="6921779" y="2275285"/>
            <a:ext cx="2707347" cy="3153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Stochastic Binary Decision</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descr="A screenshot of a computer&#10;&#10;Description automatically generated with medium confidence">
            <a:extLst>
              <a:ext uri="{FF2B5EF4-FFF2-40B4-BE49-F238E27FC236}">
                <a16:creationId xmlns:a16="http://schemas.microsoft.com/office/drawing/2014/main" id="{C88D11A3-CCF8-4E42-6710-9A397A51DC6D}"/>
              </a:ext>
            </a:extLst>
          </p:cNvPr>
          <p:cNvPicPr>
            <a:picLocks noChangeAspect="1"/>
          </p:cNvPicPr>
          <p:nvPr/>
        </p:nvPicPr>
        <p:blipFill rotWithShape="1">
          <a:blip r:embed="rId8"/>
          <a:srcRect l="19226" t="36367" r="43696" b="10907"/>
          <a:stretch/>
        </p:blipFill>
        <p:spPr>
          <a:xfrm>
            <a:off x="9839301" y="2682589"/>
            <a:ext cx="2163789" cy="2420858"/>
          </a:xfrm>
          <a:prstGeom prst="rect">
            <a:avLst/>
          </a:prstGeom>
        </p:spPr>
      </p:pic>
      <p:sp>
        <p:nvSpPr>
          <p:cNvPr id="15" name="TextBox 14">
            <a:extLst>
              <a:ext uri="{FF2B5EF4-FFF2-40B4-BE49-F238E27FC236}">
                <a16:creationId xmlns:a16="http://schemas.microsoft.com/office/drawing/2014/main" id="{530F70A0-CF2F-242C-2E2C-8B65B52C48F8}"/>
              </a:ext>
            </a:extLst>
          </p:cNvPr>
          <p:cNvSpPr txBox="1"/>
          <p:nvPr/>
        </p:nvSpPr>
        <p:spPr>
          <a:xfrm>
            <a:off x="4474051" y="5133345"/>
            <a:ext cx="2179839" cy="385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F6FC6">
                    <a:lumMod val="50000"/>
                  </a:srgbClr>
                </a:solidFill>
                <a:effectLst/>
                <a:uLnTx/>
                <a:uFillTx/>
                <a:latin typeface="Calibri (Body)"/>
                <a:ea typeface="+mn-ea"/>
                <a:cs typeface="Calibri" panose="020F0502020204030204" pitchFamily="34" charset="0"/>
              </a:rPr>
              <a:t>Use</a:t>
            </a:r>
            <a:r>
              <a:rPr kumimoji="0" lang="en-US" sz="1400" b="1"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image attack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FDF389E6-4137-5C3E-862C-540A3598352E}"/>
              </a:ext>
            </a:extLst>
          </p:cNvPr>
          <p:cNvSpPr txBox="1"/>
          <p:nvPr/>
        </p:nvSpPr>
        <p:spPr>
          <a:xfrm>
            <a:off x="9839301" y="5133345"/>
            <a:ext cx="2179839" cy="3857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A5C249">
                    <a:lumMod val="50000"/>
                  </a:srgbClr>
                </a:solidFill>
                <a:effectLst/>
                <a:uLnTx/>
                <a:uFillTx/>
                <a:latin typeface="Calibri (Body)"/>
                <a:ea typeface="+mn-ea"/>
                <a:cs typeface="Calibri" panose="020F0502020204030204" pitchFamily="34" charset="0"/>
              </a:rPr>
              <a:t>Do not use</a:t>
            </a:r>
            <a:r>
              <a:rPr kumimoji="0" lang="en-US" sz="1400" b="1"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 </a:t>
            </a:r>
            <a:r>
              <a:rPr kumimoji="0" lang="en-US" sz="1400" b="0"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image attack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1F977EB7-B2F1-C65A-63A2-D78D8DAC27B1}"/>
              </a:ext>
            </a:extLst>
          </p:cNvPr>
          <p:cNvGrpSpPr/>
          <p:nvPr/>
        </p:nvGrpSpPr>
        <p:grpSpPr>
          <a:xfrm>
            <a:off x="6847920" y="4369065"/>
            <a:ext cx="2907029" cy="1154338"/>
            <a:chOff x="2431315" y="1787997"/>
            <a:chExt cx="2592980" cy="920900"/>
          </a:xfrm>
        </p:grpSpPr>
        <p:grpSp>
          <p:nvGrpSpPr>
            <p:cNvPr id="18" name="Group 17">
              <a:extLst>
                <a:ext uri="{FF2B5EF4-FFF2-40B4-BE49-F238E27FC236}">
                  <a16:creationId xmlns:a16="http://schemas.microsoft.com/office/drawing/2014/main" id="{7B7B2AC6-F89C-66B9-A205-CDF95F2F27D1}"/>
                </a:ext>
              </a:extLst>
            </p:cNvPr>
            <p:cNvGrpSpPr/>
            <p:nvPr/>
          </p:nvGrpSpPr>
          <p:grpSpPr>
            <a:xfrm flipH="1">
              <a:off x="2529098" y="1935961"/>
              <a:ext cx="2250492" cy="424829"/>
              <a:chOff x="2047473" y="407830"/>
              <a:chExt cx="3578109" cy="1921062"/>
            </a:xfrm>
          </p:grpSpPr>
          <p:sp>
            <p:nvSpPr>
              <p:cNvPr id="28" name="Freeform: Shape 27">
                <a:extLst>
                  <a:ext uri="{FF2B5EF4-FFF2-40B4-BE49-F238E27FC236}">
                    <a16:creationId xmlns:a16="http://schemas.microsoft.com/office/drawing/2014/main" id="{8EC62A7F-F7B6-2245-EE47-1F90B2210E00}"/>
                  </a:ext>
                </a:extLst>
              </p:cNvPr>
              <p:cNvSpPr/>
              <p:nvPr/>
            </p:nvSpPr>
            <p:spPr>
              <a:xfrm>
                <a:off x="2448198" y="1114848"/>
                <a:ext cx="3177384" cy="1210910"/>
              </a:xfrm>
              <a:custGeom>
                <a:avLst/>
                <a:gdLst>
                  <a:gd name="connsiteX0" fmla="*/ 3579424 w 3579423"/>
                  <a:gd name="connsiteY0" fmla="*/ 1210908 h 1210908"/>
                  <a:gd name="connsiteX1" fmla="*/ 2108484 w 3579423"/>
                  <a:gd name="connsiteY1" fmla="*/ 1210216 h 1210908"/>
                  <a:gd name="connsiteX2" fmla="*/ 1710559 w 3579423"/>
                  <a:gd name="connsiteY2" fmla="*/ 1158597 h 1210908"/>
                  <a:gd name="connsiteX3" fmla="*/ 1385448 w 3579423"/>
                  <a:gd name="connsiteY3" fmla="*/ 640567 h 1210908"/>
                  <a:gd name="connsiteX4" fmla="*/ 1067476 w 3579423"/>
                  <a:gd name="connsiteY4" fmla="*/ 0 h 1210908"/>
                  <a:gd name="connsiteX5" fmla="*/ 766368 w 3579423"/>
                  <a:gd name="connsiteY5" fmla="*/ 629588 h 1210908"/>
                  <a:gd name="connsiteX6" fmla="*/ 433480 w 3579423"/>
                  <a:gd name="connsiteY6" fmla="*/ 1160541 h 1210908"/>
                  <a:gd name="connsiteX7" fmla="*/ 0 w 3579423"/>
                  <a:gd name="connsiteY7" fmla="*/ 1210270 h 12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423" h="1210908">
                    <a:moveTo>
                      <a:pt x="3579424" y="1210908"/>
                    </a:moveTo>
                    <a:cubicBezTo>
                      <a:pt x="3570395" y="1210908"/>
                      <a:pt x="2117096" y="1210252"/>
                      <a:pt x="2108484" y="1210216"/>
                    </a:cubicBezTo>
                    <a:cubicBezTo>
                      <a:pt x="1788824" y="1208875"/>
                      <a:pt x="1754230" y="1183011"/>
                      <a:pt x="1710559" y="1158597"/>
                    </a:cubicBezTo>
                    <a:cubicBezTo>
                      <a:pt x="1536175" y="1061117"/>
                      <a:pt x="1484794" y="893484"/>
                      <a:pt x="1385448" y="640567"/>
                    </a:cubicBezTo>
                    <a:cubicBezTo>
                      <a:pt x="1276299" y="362699"/>
                      <a:pt x="1200956" y="0"/>
                      <a:pt x="1067476" y="0"/>
                    </a:cubicBezTo>
                    <a:cubicBezTo>
                      <a:pt x="959358" y="0"/>
                      <a:pt x="875511" y="351720"/>
                      <a:pt x="766368" y="629588"/>
                    </a:cubicBezTo>
                    <a:cubicBezTo>
                      <a:pt x="667022" y="882511"/>
                      <a:pt x="607864" y="1063062"/>
                      <a:pt x="433480" y="1160541"/>
                    </a:cubicBezTo>
                    <a:cubicBezTo>
                      <a:pt x="388629" y="1185611"/>
                      <a:pt x="344267" y="1210270"/>
                      <a:pt x="0" y="1210270"/>
                    </a:cubicBezTo>
                  </a:path>
                </a:pathLst>
              </a:custGeom>
              <a:noFill/>
              <a:ln w="23813" cap="flat">
                <a:solidFill>
                  <a:srgbClr val="4E9A06"/>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71DC5DF-25DF-2D57-C786-6E6DABA7AD31}"/>
                  </a:ext>
                </a:extLst>
              </p:cNvPr>
              <p:cNvSpPr/>
              <p:nvPr/>
            </p:nvSpPr>
            <p:spPr>
              <a:xfrm>
                <a:off x="2047473" y="407830"/>
                <a:ext cx="3578109" cy="1921062"/>
              </a:xfrm>
              <a:custGeom>
                <a:avLst/>
                <a:gdLst>
                  <a:gd name="connsiteX0" fmla="*/ 3578110 w 3578109"/>
                  <a:gd name="connsiteY0" fmla="*/ 1921063 h 1921062"/>
                  <a:gd name="connsiteX1" fmla="*/ 2446397 w 3578109"/>
                  <a:gd name="connsiteY1" fmla="*/ 1920425 h 1921062"/>
                  <a:gd name="connsiteX2" fmla="*/ 2229016 w 3578109"/>
                  <a:gd name="connsiteY2" fmla="*/ 1877142 h 1921062"/>
                  <a:gd name="connsiteX3" fmla="*/ 1991980 w 3578109"/>
                  <a:gd name="connsiteY3" fmla="*/ 1047014 h 1921062"/>
                  <a:gd name="connsiteX4" fmla="*/ 1789055 w 3578109"/>
                  <a:gd name="connsiteY4" fmla="*/ 0 h 1921062"/>
                  <a:gd name="connsiteX5" fmla="*/ 1586124 w 3578109"/>
                  <a:gd name="connsiteY5" fmla="*/ 1047014 h 1921062"/>
                  <a:gd name="connsiteX6" fmla="*/ 1349093 w 3578109"/>
                  <a:gd name="connsiteY6" fmla="*/ 1877142 h 1921062"/>
                  <a:gd name="connsiteX7" fmla="*/ 1131713 w 3578109"/>
                  <a:gd name="connsiteY7" fmla="*/ 1920425 h 1921062"/>
                  <a:gd name="connsiteX8" fmla="*/ 0 w 3578109"/>
                  <a:gd name="connsiteY8" fmla="*/ 1921063 h 192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8109" h="1921062">
                    <a:moveTo>
                      <a:pt x="3578110" y="1921063"/>
                    </a:moveTo>
                    <a:lnTo>
                      <a:pt x="2446397" y="1920425"/>
                    </a:lnTo>
                    <a:cubicBezTo>
                      <a:pt x="2314336" y="1920347"/>
                      <a:pt x="2257695" y="1901706"/>
                      <a:pt x="2229016" y="1877142"/>
                    </a:cubicBezTo>
                    <a:cubicBezTo>
                      <a:pt x="2093854" y="1761361"/>
                      <a:pt x="2060942" y="1466986"/>
                      <a:pt x="1991980" y="1047014"/>
                    </a:cubicBezTo>
                    <a:cubicBezTo>
                      <a:pt x="1905104" y="517922"/>
                      <a:pt x="1862632" y="0"/>
                      <a:pt x="1789055" y="0"/>
                    </a:cubicBezTo>
                    <a:cubicBezTo>
                      <a:pt x="1715471" y="0"/>
                      <a:pt x="1673005" y="517922"/>
                      <a:pt x="1586124" y="1047014"/>
                    </a:cubicBezTo>
                    <a:cubicBezTo>
                      <a:pt x="1517162" y="1466986"/>
                      <a:pt x="1484249" y="1761361"/>
                      <a:pt x="1349093" y="1877142"/>
                    </a:cubicBezTo>
                    <a:cubicBezTo>
                      <a:pt x="1320415" y="1901706"/>
                      <a:pt x="1263774" y="1920347"/>
                      <a:pt x="1131713" y="1920425"/>
                    </a:cubicBezTo>
                    <a:lnTo>
                      <a:pt x="0" y="1921063"/>
                    </a:lnTo>
                  </a:path>
                </a:pathLst>
              </a:custGeom>
              <a:noFill/>
              <a:ln w="23813" cap="flat">
                <a:solidFill>
                  <a:srgbClr val="204A8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561172E-6165-7F0D-4695-526F2FA9EB74}"/>
                    </a:ext>
                  </a:extLst>
                </p:cNvPr>
                <p:cNvSpPr txBox="1"/>
                <p:nvPr/>
              </p:nvSpPr>
              <p:spPr>
                <a:xfrm>
                  <a:off x="3149073" y="1787997"/>
                  <a:ext cx="511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0F6FC6">
                                    <a:lumMod val="50000"/>
                                  </a:srgb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0F6FC6">
                                    <a:lumMod val="50000"/>
                                  </a:srgbClr>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0F6FC6">
                                    <a:lumMod val="50000"/>
                                  </a:srgbClr>
                                </a:solidFill>
                                <a:effectLst/>
                                <a:uLnTx/>
                                <a:uFillTx/>
                                <a:latin typeface="Cambria Math" panose="02040503050406030204" pitchFamily="18" charset="0"/>
                                <a:ea typeface="+mn-ea"/>
                                <a:cs typeface="+mn-cs"/>
                              </a:rPr>
                              <m:t>1</m:t>
                            </m:r>
                          </m:sub>
                        </m:sSub>
                      </m:oMath>
                    </m:oMathPara>
                  </a14:m>
                  <a:endParaRPr kumimoji="0" lang="en-US" sz="1800" b="0" i="0" u="none" strike="noStrike" kern="1200" cap="none" spc="0" normalizeH="0" baseline="0" noProof="0" dirty="0">
                    <a:ln>
                      <a:noFill/>
                    </a:ln>
                    <a:solidFill>
                      <a:srgbClr val="0F6FC6">
                        <a:lumMod val="50000"/>
                      </a:srgbClr>
                    </a:solidFill>
                    <a:effectLst/>
                    <a:uLnTx/>
                    <a:uFillTx/>
                    <a:latin typeface="Calibri" panose="020F0502020204030204"/>
                    <a:ea typeface="+mn-ea"/>
                    <a:cs typeface="+mn-cs"/>
                  </a:endParaRPr>
                </a:p>
              </p:txBody>
            </p:sp>
          </mc:Choice>
          <mc:Fallback>
            <p:sp>
              <p:nvSpPr>
                <p:cNvPr id="19" name="TextBox 18">
                  <a:extLst>
                    <a:ext uri="{FF2B5EF4-FFF2-40B4-BE49-F238E27FC236}">
                      <a16:creationId xmlns:a16="http://schemas.microsoft.com/office/drawing/2014/main" id="{C561172E-6165-7F0D-4695-526F2FA9EB74}"/>
                    </a:ext>
                  </a:extLst>
                </p:cNvPr>
                <p:cNvSpPr txBox="1">
                  <a:spLocks noRot="1" noChangeAspect="1" noMove="1" noResize="1" noEditPoints="1" noAdjustHandles="1" noChangeArrowheads="1" noChangeShapeType="1" noTextEdit="1"/>
                </p:cNvSpPr>
                <p:nvPr/>
              </p:nvSpPr>
              <p:spPr>
                <a:xfrm>
                  <a:off x="3149073" y="1787997"/>
                  <a:ext cx="51156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4810788-7FF2-69E0-54C5-C30372A419BD}"/>
                    </a:ext>
                  </a:extLst>
                </p:cNvPr>
                <p:cNvSpPr txBox="1"/>
                <p:nvPr/>
              </p:nvSpPr>
              <p:spPr>
                <a:xfrm>
                  <a:off x="3886222" y="1787997"/>
                  <a:ext cx="51156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A5C249">
                                    <a:lumMod val="50000"/>
                                  </a:srgbClr>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smtClean="0">
                                <a:ln>
                                  <a:noFill/>
                                </a:ln>
                                <a:solidFill>
                                  <a:srgbClr val="A5C249">
                                    <a:lumMod val="50000"/>
                                  </a:srgbClr>
                                </a:solidFill>
                                <a:effectLst/>
                                <a:uLnTx/>
                                <a:uFillTx/>
                                <a:latin typeface="Cambria Math" panose="02040503050406030204" pitchFamily="18" charset="0"/>
                                <a:ea typeface="+mn-ea"/>
                                <a:cs typeface="+mn-cs"/>
                              </a:rPr>
                              <m:t>𝑃</m:t>
                            </m:r>
                          </m:e>
                          <m:sub>
                            <m:r>
                              <a:rPr kumimoji="0" lang="en-US" sz="1800" b="0" i="1" u="none" strike="noStrike" kern="1200" cap="none" spc="0" normalizeH="0" baseline="0" noProof="0" smtClean="0">
                                <a:ln>
                                  <a:noFill/>
                                </a:ln>
                                <a:solidFill>
                                  <a:srgbClr val="A5C249">
                                    <a:lumMod val="50000"/>
                                  </a:srgbClr>
                                </a:solidFill>
                                <a:effectLst/>
                                <a:uLnTx/>
                                <a:uFillTx/>
                                <a:latin typeface="Cambria Math" panose="02040503050406030204" pitchFamily="18" charset="0"/>
                                <a:ea typeface="+mn-ea"/>
                                <a:cs typeface="+mn-cs"/>
                              </a:rPr>
                              <m:t>0</m:t>
                            </m:r>
                          </m:sub>
                        </m:sSub>
                      </m:oMath>
                    </m:oMathPara>
                  </a14:m>
                  <a:endParaRPr kumimoji="0" lang="en-US" sz="1800" b="0" i="0" u="none" strike="noStrike" kern="1200" cap="none" spc="0" normalizeH="0" baseline="0" noProof="0" dirty="0">
                    <a:ln>
                      <a:noFill/>
                    </a:ln>
                    <a:solidFill>
                      <a:srgbClr val="A5C249">
                        <a:lumMod val="50000"/>
                      </a:srgbClr>
                    </a:solidFill>
                    <a:effectLst/>
                    <a:uLnTx/>
                    <a:uFillTx/>
                    <a:latin typeface="Calibri" panose="020F0502020204030204"/>
                    <a:ea typeface="+mn-ea"/>
                    <a:cs typeface="+mn-cs"/>
                  </a:endParaRPr>
                </a:p>
              </p:txBody>
            </p:sp>
          </mc:Choice>
          <mc:Fallback>
            <p:sp>
              <p:nvSpPr>
                <p:cNvPr id="20" name="TextBox 19">
                  <a:extLst>
                    <a:ext uri="{FF2B5EF4-FFF2-40B4-BE49-F238E27FC236}">
                      <a16:creationId xmlns:a16="http://schemas.microsoft.com/office/drawing/2014/main" id="{84810788-7FF2-69E0-54C5-C30372A419BD}"/>
                    </a:ext>
                  </a:extLst>
                </p:cNvPr>
                <p:cNvSpPr txBox="1">
                  <a:spLocks noRot="1" noChangeAspect="1" noMove="1" noResize="1" noEditPoints="1" noAdjustHandles="1" noChangeArrowheads="1" noChangeShapeType="1" noTextEdit="1"/>
                </p:cNvSpPr>
                <p:nvPr/>
              </p:nvSpPr>
              <p:spPr>
                <a:xfrm>
                  <a:off x="3886222" y="1787997"/>
                  <a:ext cx="511565" cy="369332"/>
                </a:xfrm>
                <a:prstGeom prst="rect">
                  <a:avLst/>
                </a:prstGeom>
                <a:blipFill>
                  <a:blip r:embed="rId10"/>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9417744-AACE-8A81-8AD5-28314D96A20C}"/>
                </a:ext>
              </a:extLst>
            </p:cNvPr>
            <p:cNvSpPr txBox="1"/>
            <p:nvPr/>
          </p:nvSpPr>
          <p:spPr>
            <a:xfrm>
              <a:off x="2999795" y="2397719"/>
              <a:ext cx="14688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image attack loss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CBD26A96-5E55-C6F9-E102-9E3B2118AC99}"/>
                </a:ext>
              </a:extLst>
            </p:cNvPr>
            <p:cNvSpPr txBox="1"/>
            <p:nvPr/>
          </p:nvSpPr>
          <p:spPr>
            <a:xfrm>
              <a:off x="2431315" y="2072119"/>
              <a:ext cx="11197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proficient</a:t>
              </a: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605B7A0-4247-E525-F3C0-17E7AEB388B7}"/>
                </a:ext>
              </a:extLst>
            </p:cNvPr>
            <p:cNvSpPr txBox="1"/>
            <p:nvPr/>
          </p:nvSpPr>
          <p:spPr>
            <a:xfrm>
              <a:off x="3904515" y="2072119"/>
              <a:ext cx="111978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Body)"/>
                  <a:ea typeface="+mn-ea"/>
                  <a:cs typeface="Calibri" panose="020F0502020204030204" pitchFamily="34" charset="0"/>
                </a:rPr>
                <a:t>incapable</a:t>
              </a:r>
              <a:endPar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1F8EBCE2-62E2-B2B6-A7E3-28FFEDA7A3C1}"/>
                </a:ext>
              </a:extLst>
            </p:cNvPr>
            <p:cNvSpPr txBox="1"/>
            <p:nvPr/>
          </p:nvSpPr>
          <p:spPr>
            <a:xfrm>
              <a:off x="2431315" y="2401120"/>
              <a:ext cx="4050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7" name="TextBox 26">
              <a:extLst>
                <a:ext uri="{FF2B5EF4-FFF2-40B4-BE49-F238E27FC236}">
                  <a16:creationId xmlns:a16="http://schemas.microsoft.com/office/drawing/2014/main" id="{DEB1EE2A-E032-7FAE-C77A-0A93A45F7EED}"/>
                </a:ext>
              </a:extLst>
            </p:cNvPr>
            <p:cNvSpPr txBox="1"/>
            <p:nvPr/>
          </p:nvSpPr>
          <p:spPr>
            <a:xfrm>
              <a:off x="4619239" y="2401120"/>
              <a:ext cx="405056"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30" name="Group 29">
            <a:extLst>
              <a:ext uri="{FF2B5EF4-FFF2-40B4-BE49-F238E27FC236}">
                <a16:creationId xmlns:a16="http://schemas.microsoft.com/office/drawing/2014/main" id="{E99C6C55-26BF-4942-8E19-06DFB9C3BF41}"/>
              </a:ext>
            </a:extLst>
          </p:cNvPr>
          <p:cNvGrpSpPr/>
          <p:nvPr/>
        </p:nvGrpSpPr>
        <p:grpSpPr>
          <a:xfrm>
            <a:off x="-36167" y="1997675"/>
            <a:ext cx="3924095" cy="3229089"/>
            <a:chOff x="137160" y="4763"/>
            <a:chExt cx="3500172" cy="2576080"/>
          </a:xfrm>
        </p:grpSpPr>
        <p:pic>
          <p:nvPicPr>
            <p:cNvPr id="31" name="Picture 30">
              <a:extLst>
                <a:ext uri="{FF2B5EF4-FFF2-40B4-BE49-F238E27FC236}">
                  <a16:creationId xmlns:a16="http://schemas.microsoft.com/office/drawing/2014/main" id="{504915D2-5EED-48D8-8248-48F48CA37BF8}"/>
                </a:ext>
              </a:extLst>
            </p:cNvPr>
            <p:cNvPicPr>
              <a:picLocks noChangeAspect="1"/>
            </p:cNvPicPr>
            <p:nvPr/>
          </p:nvPicPr>
          <p:blipFill rotWithShape="1">
            <a:blip r:embed="rId11"/>
            <a:srcRect l="16394" t="22065" r="41933"/>
            <a:stretch/>
          </p:blipFill>
          <p:spPr>
            <a:xfrm>
              <a:off x="619760" y="442913"/>
              <a:ext cx="2152650" cy="2137930"/>
            </a:xfrm>
            <a:prstGeom prst="rect">
              <a:avLst/>
            </a:prstGeom>
          </p:spPr>
        </p:pic>
        <p:sp>
          <p:nvSpPr>
            <p:cNvPr id="32" name="TextBox 2">
              <a:extLst>
                <a:ext uri="{FF2B5EF4-FFF2-40B4-BE49-F238E27FC236}">
                  <a16:creationId xmlns:a16="http://schemas.microsoft.com/office/drawing/2014/main" id="{9365DECC-7722-465D-9AD4-03730EDA90E9}"/>
                </a:ext>
              </a:extLst>
            </p:cNvPr>
            <p:cNvSpPr txBox="1"/>
            <p:nvPr/>
          </p:nvSpPr>
          <p:spPr>
            <a:xfrm>
              <a:off x="137160" y="4763"/>
              <a:ext cx="1068122"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Calibri (Body)"/>
                  <a:ea typeface="+mn-ea"/>
                  <a:cs typeface="Calibri" panose="020F0502020204030204" pitchFamily="34" charset="0"/>
                </a:rPr>
                <a:t>Adversarial Patch</a:t>
              </a:r>
              <a:endParaRPr kumimoji="0" lang="en-US" sz="14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33" name="TextBox 4">
              <a:extLst>
                <a:ext uri="{FF2B5EF4-FFF2-40B4-BE49-F238E27FC236}">
                  <a16:creationId xmlns:a16="http://schemas.microsoft.com/office/drawing/2014/main" id="{6D0D31E0-EF24-49CB-949A-835BD1F59872}"/>
                </a:ext>
              </a:extLst>
            </p:cNvPr>
            <p:cNvSpPr txBox="1"/>
            <p:nvPr/>
          </p:nvSpPr>
          <p:spPr>
            <a:xfrm>
              <a:off x="1318260" y="4763"/>
              <a:ext cx="1068122"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Body)"/>
                  <a:ea typeface="+mn-ea"/>
                  <a:cs typeface="Calibri" panose="020F0502020204030204" pitchFamily="34" charset="0"/>
                </a:rPr>
                <a:t>Fabricated </a:t>
              </a:r>
              <a:r>
                <a:rPr kumimoji="0" lang="en-US" sz="1400" b="1" i="0" u="none" strike="noStrike" kern="1200" cap="none" spc="0" normalizeH="0" baseline="0" noProof="0" dirty="0" err="1">
                  <a:ln>
                    <a:noFill/>
                  </a:ln>
                  <a:solidFill>
                    <a:srgbClr val="C00000"/>
                  </a:solidFill>
                  <a:effectLst/>
                  <a:uLnTx/>
                  <a:uFillTx/>
                  <a:latin typeface="Calibri (Body)"/>
                  <a:ea typeface="+mn-ea"/>
                  <a:cs typeface="Calibri" panose="020F0502020204030204" pitchFamily="34" charset="0"/>
                </a:rPr>
                <a:t>BBox</a:t>
              </a:r>
              <a:endPar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4" name="TextBox 5">
              <a:extLst>
                <a:ext uri="{FF2B5EF4-FFF2-40B4-BE49-F238E27FC236}">
                  <a16:creationId xmlns:a16="http://schemas.microsoft.com/office/drawing/2014/main" id="{7E0E6D1A-F47E-46A5-9C43-25D9068D08BC}"/>
                </a:ext>
              </a:extLst>
            </p:cNvPr>
            <p:cNvSpPr txBox="1"/>
            <p:nvPr/>
          </p:nvSpPr>
          <p:spPr>
            <a:xfrm>
              <a:off x="2569210" y="4763"/>
              <a:ext cx="1068122" cy="738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C00000"/>
                  </a:solidFill>
                  <a:effectLst/>
                  <a:uLnTx/>
                  <a:uFillTx/>
                  <a:latin typeface="Calibri (Body)"/>
                  <a:ea typeface="+mn-ea"/>
                  <a:cs typeface="Calibri" panose="020F0502020204030204" pitchFamily="34" charset="0"/>
                </a:rPr>
                <a:t>Erased Original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rgbClr val="C00000"/>
                  </a:solidFill>
                  <a:effectLst/>
                  <a:uLnTx/>
                  <a:uFillTx/>
                  <a:latin typeface="Calibri (Body)"/>
                  <a:ea typeface="+mn-ea"/>
                  <a:cs typeface="Calibri" panose="020F0502020204030204" pitchFamily="34" charset="0"/>
                </a:rPr>
                <a:t>BBox</a:t>
              </a:r>
              <a:endParaRPr kumimoji="0" lang="en-US" sz="14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cxnSp>
        <p:nvCxnSpPr>
          <p:cNvPr id="23" name="Straight Connector 22">
            <a:extLst>
              <a:ext uri="{FF2B5EF4-FFF2-40B4-BE49-F238E27FC236}">
                <a16:creationId xmlns:a16="http://schemas.microsoft.com/office/drawing/2014/main" id="{7277F485-2D43-A038-3905-9CB61E0629C2}"/>
              </a:ext>
            </a:extLst>
          </p:cNvPr>
          <p:cNvCxnSpPr>
            <a:cxnSpLocks/>
          </p:cNvCxnSpPr>
          <p:nvPr/>
        </p:nvCxnSpPr>
        <p:spPr>
          <a:xfrm>
            <a:off x="3977136" y="1818724"/>
            <a:ext cx="0" cy="4371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C764D9A-7801-FD94-AE8C-74B608E131C7}"/>
              </a:ext>
            </a:extLst>
          </p:cNvPr>
          <p:cNvSpPr/>
          <p:nvPr/>
        </p:nvSpPr>
        <p:spPr>
          <a:xfrm>
            <a:off x="230066" y="942343"/>
            <a:ext cx="1177302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We propose a stochastic optimization framework that </a:t>
            </a:r>
            <a:r>
              <a:rPr kumimoji="0" lang="en-US" sz="2400" b="0" i="0" u="sng"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monitors</a:t>
            </a: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a:t>
            </a:r>
            <a:r>
              <a:rPr kumimoji="0" lang="en-US" sz="2400" b="1"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the attacker's capability</a:t>
            </a: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of generating the adversarial perturbations.</a:t>
            </a:r>
          </a:p>
        </p:txBody>
      </p:sp>
      <p:sp>
        <p:nvSpPr>
          <p:cNvPr id="40" name="TextBox 39">
            <a:extLst>
              <a:ext uri="{FF2B5EF4-FFF2-40B4-BE49-F238E27FC236}">
                <a16:creationId xmlns:a16="http://schemas.microsoft.com/office/drawing/2014/main" id="{F4F818DA-4237-99A5-CE71-635D20AE52B5}"/>
              </a:ext>
            </a:extLst>
          </p:cNvPr>
          <p:cNvSpPr txBox="1"/>
          <p:nvPr/>
        </p:nvSpPr>
        <p:spPr>
          <a:xfrm>
            <a:off x="6116577" y="5686016"/>
            <a:ext cx="497889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Proposed Adaptive Method</a:t>
            </a:r>
            <a:endParaRPr kumimoji="0" lang="en-US" sz="7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3" name="TextBox 42">
            <a:extLst>
              <a:ext uri="{FF2B5EF4-FFF2-40B4-BE49-F238E27FC236}">
                <a16:creationId xmlns:a16="http://schemas.microsoft.com/office/drawing/2014/main" id="{CC0EA815-CCFC-8586-79BC-8F556B83CAE5}"/>
              </a:ext>
            </a:extLst>
          </p:cNvPr>
          <p:cNvSpPr txBox="1"/>
          <p:nvPr/>
        </p:nvSpPr>
        <p:spPr>
          <a:xfrm>
            <a:off x="328822" y="5674865"/>
            <a:ext cx="294963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Existing Method*</a:t>
            </a:r>
            <a:endParaRPr kumimoji="0" lang="en-US" sz="7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5" name="TextBox 34">
            <a:extLst>
              <a:ext uri="{FF2B5EF4-FFF2-40B4-BE49-F238E27FC236}">
                <a16:creationId xmlns:a16="http://schemas.microsoft.com/office/drawing/2014/main" id="{1B323CD9-7890-FE69-81DD-065BD7E88318}"/>
              </a:ext>
            </a:extLst>
          </p:cNvPr>
          <p:cNvSpPr txBox="1"/>
          <p:nvPr/>
        </p:nvSpPr>
        <p:spPr>
          <a:xfrm>
            <a:off x="225839" y="6257840"/>
            <a:ext cx="994272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*Jia, </a:t>
            </a:r>
            <a:r>
              <a:rPr kumimoji="0" lang="en-US" sz="1800" b="0" i="0" u="none" strike="noStrike" kern="1200" cap="none" spc="0" normalizeH="0" baseline="0" noProof="0" dirty="0" err="1">
                <a:ln>
                  <a:noFill/>
                </a:ln>
                <a:solidFill>
                  <a:srgbClr val="222222"/>
                </a:solidFill>
                <a:effectLst/>
                <a:uLnTx/>
                <a:uFillTx/>
                <a:latin typeface="Arial" panose="020B0604020202020204" pitchFamily="34" charset="0"/>
                <a:ea typeface="+mn-ea"/>
                <a:cs typeface="+mn-cs"/>
              </a:rPr>
              <a:t>Yunhan</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et al. "Fooling Detection Alone is Not Enough: First Adversarial Attack against Multiple Object Tracking." </a:t>
            </a:r>
            <a:r>
              <a:rPr kumimoji="0" lang="en-US" sz="18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International Conference on Learning Representations (ICLR)</a:t>
            </a:r>
            <a:r>
              <a:rPr kumimoji="0" lang="en-US" sz="18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2020.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73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Adv.ML</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Implementation of the framework</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114" name="Picture 113">
            <a:extLst>
              <a:ext uri="{FF2B5EF4-FFF2-40B4-BE49-F238E27FC236}">
                <a16:creationId xmlns:a16="http://schemas.microsoft.com/office/drawing/2014/main" id="{37EA3173-467C-C550-DEDE-3C5CE1C4CFF1}"/>
              </a:ext>
            </a:extLst>
          </p:cNvPr>
          <p:cNvPicPr>
            <a:picLocks noChangeAspect="1"/>
          </p:cNvPicPr>
          <p:nvPr/>
        </p:nvPicPr>
        <p:blipFill>
          <a:blip r:embed="rId3"/>
          <a:stretch>
            <a:fillRect/>
          </a:stretch>
        </p:blipFill>
        <p:spPr>
          <a:xfrm>
            <a:off x="148371" y="1996066"/>
            <a:ext cx="12162892" cy="4248612"/>
          </a:xfrm>
          <a:prstGeom prst="rect">
            <a:avLst/>
          </a:prstGeom>
        </p:spPr>
      </p:pic>
      <p:sp>
        <p:nvSpPr>
          <p:cNvPr id="4" name="Rectangle 3">
            <a:extLst>
              <a:ext uri="{FF2B5EF4-FFF2-40B4-BE49-F238E27FC236}">
                <a16:creationId xmlns:a16="http://schemas.microsoft.com/office/drawing/2014/main" id="{A101DCEF-0A51-69EE-07B1-8FD45BBC66AE}"/>
              </a:ext>
            </a:extLst>
          </p:cNvPr>
          <p:cNvSpPr/>
          <p:nvPr/>
        </p:nvSpPr>
        <p:spPr>
          <a:xfrm>
            <a:off x="230066" y="942343"/>
            <a:ext cx="1177302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The proposed framework is implemented using ROS for online communication and simultaneous running of the following modules.</a:t>
            </a:r>
          </a:p>
        </p:txBody>
      </p:sp>
    </p:spTree>
    <p:extLst>
      <p:ext uri="{BB962C8B-B14F-4D97-AF65-F5344CB8AC3E}">
        <p14:creationId xmlns:p14="http://schemas.microsoft.com/office/powerpoint/2010/main" val="3020368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RL</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POMDP (Partially Observable Markov Decision Process)</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14" name="Picture 13">
            <a:extLst>
              <a:ext uri="{FF2B5EF4-FFF2-40B4-BE49-F238E27FC236}">
                <a16:creationId xmlns:a16="http://schemas.microsoft.com/office/drawing/2014/main" id="{ACADE3BC-9FC4-3A45-8E9E-851CC8AE5EA7}"/>
              </a:ext>
            </a:extLst>
          </p:cNvPr>
          <p:cNvPicPr>
            <a:picLocks noChangeAspect="1"/>
          </p:cNvPicPr>
          <p:nvPr/>
        </p:nvPicPr>
        <p:blipFill>
          <a:blip r:embed="rId3"/>
          <a:stretch>
            <a:fillRect/>
          </a:stretch>
        </p:blipFill>
        <p:spPr>
          <a:xfrm>
            <a:off x="690781" y="1625010"/>
            <a:ext cx="7379418" cy="4421852"/>
          </a:xfrm>
          <a:prstGeom prst="rect">
            <a:avLst/>
          </a:prstGeom>
        </p:spPr>
      </p:pic>
      <p:sp>
        <p:nvSpPr>
          <p:cNvPr id="15" name="Rectangle 14">
            <a:extLst>
              <a:ext uri="{FF2B5EF4-FFF2-40B4-BE49-F238E27FC236}">
                <a16:creationId xmlns:a16="http://schemas.microsoft.com/office/drawing/2014/main" id="{95715B46-F663-5E44-B554-7CC3554A9D8D}"/>
              </a:ext>
            </a:extLst>
          </p:cNvPr>
          <p:cNvSpPr/>
          <p:nvPr/>
        </p:nvSpPr>
        <p:spPr>
          <a:xfrm>
            <a:off x="361982" y="6453466"/>
            <a:ext cx="10755464" cy="307777"/>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Pineau, Joelle. "A POMDP Tutorial." </a:t>
            </a:r>
            <a:r>
              <a:rPr kumimoji="0" lang="en-US" sz="1400" b="0" i="1"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European Workshop on Reinforcement Learning.(review on recent research)</a:t>
            </a:r>
            <a:r>
              <a:rPr kumimoji="0" lang="en-US" sz="1400" b="0" i="0" u="none" strike="noStrike" kern="1200" cap="none" spc="0" normalizeH="0" baseline="0" noProof="0" dirty="0">
                <a:ln>
                  <a:noFill/>
                </a:ln>
                <a:solidFill>
                  <a:srgbClr val="222222"/>
                </a:solidFill>
                <a:effectLst/>
                <a:uLnTx/>
                <a:uFillTx/>
                <a:latin typeface="Calibri" panose="020F0502020204030204" pitchFamily="34" charset="0"/>
                <a:ea typeface="+mn-ea"/>
                <a:cs typeface="Calibri" panose="020F0502020204030204" pitchFamily="34" charset="0"/>
              </a:rPr>
              <a:t>. 2013.</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 name="TextBox 15">
            <a:extLst>
              <a:ext uri="{FF2B5EF4-FFF2-40B4-BE49-F238E27FC236}">
                <a16:creationId xmlns:a16="http://schemas.microsoft.com/office/drawing/2014/main" id="{FD381778-9C13-0741-80EF-9DACA3189CD4}"/>
              </a:ext>
            </a:extLst>
          </p:cNvPr>
          <p:cNvSpPr txBox="1"/>
          <p:nvPr/>
        </p:nvSpPr>
        <p:spPr>
          <a:xfrm>
            <a:off x="439487" y="963397"/>
            <a:ext cx="194916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 Example</a:t>
            </a:r>
            <a:endParaRPr kumimoji="0" lang="en-US" sz="8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 name="Isosceles Triangle 4">
            <a:extLst>
              <a:ext uri="{FF2B5EF4-FFF2-40B4-BE49-F238E27FC236}">
                <a16:creationId xmlns:a16="http://schemas.microsoft.com/office/drawing/2014/main" id="{F2A241C9-58D8-1B8E-10BB-3735520643CB}"/>
              </a:ext>
            </a:extLst>
          </p:cNvPr>
          <p:cNvSpPr/>
          <p:nvPr/>
        </p:nvSpPr>
        <p:spPr>
          <a:xfrm rot="10800000">
            <a:off x="1860550" y="787887"/>
            <a:ext cx="806450" cy="222698"/>
          </a:xfrm>
          <a:prstGeom prst="triangle">
            <a:avLst/>
          </a:prstGeom>
          <a:solidFill>
            <a:srgbClr val="11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BA182DC6-E57E-4698-9BF3-01367389DB5E}"/>
              </a:ext>
            </a:extLst>
          </p:cNvPr>
          <p:cNvSpPr/>
          <p:nvPr/>
        </p:nvSpPr>
        <p:spPr>
          <a:xfrm>
            <a:off x="8736196" y="2105025"/>
            <a:ext cx="3284354" cy="2971800"/>
          </a:xfrm>
          <a:prstGeom prst="roundRect">
            <a:avLst>
              <a:gd name="adj" fmla="val 480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20B5E2-4785-1B0C-CB4F-C6E3983D6F81}"/>
              </a:ext>
            </a:extLst>
          </p:cNvPr>
          <p:cNvSpPr/>
          <p:nvPr/>
        </p:nvSpPr>
        <p:spPr>
          <a:xfrm>
            <a:off x="8896657" y="2228671"/>
            <a:ext cx="2772932" cy="1200329"/>
          </a:xfrm>
          <a:prstGeom prst="rect">
            <a:avLst/>
          </a:prstGeom>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Exploration</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a:t>
            </a:r>
            <a:r>
              <a:rPr kumimoji="0" lang="en-US" sz="2400" b="0" i="0" u="none" strike="noStrike" kern="1200" cap="none" spc="0" normalizeH="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Get observations and tests.</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endParaRPr>
          </a:p>
        </p:txBody>
      </p:sp>
      <p:sp>
        <p:nvSpPr>
          <p:cNvPr id="8" name="Rectangle 7">
            <a:extLst>
              <a:ext uri="{FF2B5EF4-FFF2-40B4-BE49-F238E27FC236}">
                <a16:creationId xmlns:a16="http://schemas.microsoft.com/office/drawing/2014/main" id="{CD0CE6A2-1A40-5937-460D-7F9F2DF5A1E1}"/>
              </a:ext>
            </a:extLst>
          </p:cNvPr>
          <p:cNvSpPr/>
          <p:nvPr/>
        </p:nvSpPr>
        <p:spPr>
          <a:xfrm>
            <a:off x="8896657" y="3662273"/>
            <a:ext cx="2772932" cy="1200329"/>
          </a:xfrm>
          <a:prstGeom prst="rect">
            <a:avLst/>
          </a:prstGeom>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Exploitation</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a:t>
            </a:r>
            <a:r>
              <a:rPr kumimoji="0" lang="en-US" sz="2400" b="0" i="0" u="none" strike="noStrike" kern="1200" cap="none" spc="0" normalizeH="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Treatment based on current belief.</a:t>
            </a:r>
            <a:endPar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endParaRPr>
          </a:p>
        </p:txBody>
      </p:sp>
    </p:spTree>
    <p:extLst>
      <p:ext uri="{BB962C8B-B14F-4D97-AF65-F5344CB8AC3E}">
        <p14:creationId xmlns:p14="http://schemas.microsoft.com/office/powerpoint/2010/main" val="427419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74D56D8-FC75-B043-B16A-7E97D369DDB8}"/>
              </a:ext>
            </a:extLst>
          </p:cNvPr>
          <p:cNvGrpSpPr/>
          <p:nvPr/>
        </p:nvGrpSpPr>
        <p:grpSpPr>
          <a:xfrm>
            <a:off x="0" y="1"/>
            <a:ext cx="12192001" cy="1010584"/>
            <a:chOff x="0" y="0"/>
            <a:chExt cx="12192001" cy="1804591"/>
          </a:xfrm>
          <a:solidFill>
            <a:srgbClr val="114864"/>
          </a:solidFill>
        </p:grpSpPr>
        <p:sp>
          <p:nvSpPr>
            <p:cNvPr id="3" name="Rectangle 2">
              <a:extLst>
                <a:ext uri="{FF2B5EF4-FFF2-40B4-BE49-F238E27FC236}">
                  <a16:creationId xmlns:a16="http://schemas.microsoft.com/office/drawing/2014/main" id="{D90A02C2-6117-7A4E-B6CD-E3CE47757B7A}"/>
                </a:ext>
              </a:extLst>
            </p:cNvPr>
            <p:cNvSpPr/>
            <p:nvPr/>
          </p:nvSpPr>
          <p:spPr>
            <a:xfrm flipV="1">
              <a:off x="0" y="0"/>
              <a:ext cx="12192001" cy="1473200"/>
            </a:xfrm>
            <a:prstGeom prst="rect">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 name="Isosceles Triangle 4">
              <a:extLst>
                <a:ext uri="{FF2B5EF4-FFF2-40B4-BE49-F238E27FC236}">
                  <a16:creationId xmlns:a16="http://schemas.microsoft.com/office/drawing/2014/main" id="{D01E31A8-1312-BE4E-8CA2-0E8DE3154AF6}"/>
                </a:ext>
              </a:extLst>
            </p:cNvPr>
            <p:cNvSpPr/>
            <p:nvPr/>
          </p:nvSpPr>
          <p:spPr>
            <a:xfrm rot="10800000">
              <a:off x="1038748" y="1406921"/>
              <a:ext cx="806450" cy="397670"/>
            </a:xfrm>
            <a:prstGeom prst="triangl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RL</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HMM based reinforcement learning with POMDP</a:t>
            </a:r>
          </a:p>
        </p:txBody>
      </p:sp>
      <p:pic>
        <p:nvPicPr>
          <p:cNvPr id="8" name="Picture 7">
            <a:extLst>
              <a:ext uri="{FF2B5EF4-FFF2-40B4-BE49-F238E27FC236}">
                <a16:creationId xmlns:a16="http://schemas.microsoft.com/office/drawing/2014/main" id="{68994388-5BDB-884C-B6EA-6BBA276CC985}"/>
              </a:ext>
            </a:extLst>
          </p:cNvPr>
          <p:cNvPicPr>
            <a:picLocks noChangeAspect="1"/>
          </p:cNvPicPr>
          <p:nvPr/>
        </p:nvPicPr>
        <p:blipFill>
          <a:blip r:embed="rId3"/>
          <a:stretch>
            <a:fillRect/>
          </a:stretch>
        </p:blipFill>
        <p:spPr>
          <a:xfrm>
            <a:off x="2420842" y="2655328"/>
            <a:ext cx="7373466" cy="3848028"/>
          </a:xfrm>
          <a:prstGeom prst="rect">
            <a:avLst/>
          </a:prstGeom>
        </p:spPr>
      </p:pic>
      <p:sp>
        <p:nvSpPr>
          <p:cNvPr id="17" name="Content Placeholder 2">
            <a:extLst>
              <a:ext uri="{FF2B5EF4-FFF2-40B4-BE49-F238E27FC236}">
                <a16:creationId xmlns:a16="http://schemas.microsoft.com/office/drawing/2014/main" id="{C825136A-F8B0-664C-923F-576987BAEFEB}"/>
              </a:ext>
            </a:extLst>
          </p:cNvPr>
          <p:cNvSpPr txBox="1">
            <a:spLocks/>
          </p:cNvSpPr>
          <p:nvPr/>
        </p:nvSpPr>
        <p:spPr>
          <a:xfrm>
            <a:off x="339421" y="1135530"/>
            <a:ext cx="11292598" cy="51201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
              <a:tabLst/>
              <a:defRPr/>
            </a:pP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Calibri" pitchFamily="34" charset="0"/>
              </a:rPr>
              <a:t>We integrate Hidden Markov model (HMM) estimation and reinforcement learning under </a:t>
            </a:r>
            <a:r>
              <a:rPr kumimoji="0" lang="en-US" sz="2000" b="1" i="0" u="none" strike="noStrike" kern="1200" cap="none" spc="0" normalizeH="0" baseline="0" noProof="0" dirty="0">
                <a:ln>
                  <a:noFill/>
                </a:ln>
                <a:solidFill>
                  <a:prstClr val="black"/>
                </a:solidFill>
                <a:effectLst/>
                <a:uLnTx/>
                <a:uFillTx/>
                <a:latin typeface="Calibri" pitchFamily="34" charset="0"/>
                <a:ea typeface="+mn-ea"/>
                <a:cs typeface="Calibri" pitchFamily="34" charset="0"/>
              </a:rPr>
              <a:t>incomplete state observation</a:t>
            </a:r>
            <a:r>
              <a:rPr kumimoji="0" lang="en-US" sz="2000" b="0" i="0" u="none" strike="noStrike" kern="1200" cap="none" spc="0" normalizeH="0" baseline="0" noProof="0" dirty="0">
                <a:ln>
                  <a:noFill/>
                </a:ln>
                <a:solidFill>
                  <a:prstClr val="black"/>
                </a:solidFill>
                <a:effectLst/>
                <a:uLnTx/>
                <a:uFillTx/>
                <a:latin typeface="Calibri" pitchFamily="34" charset="0"/>
                <a:ea typeface="+mn-ea"/>
                <a:cs typeface="Calibri" pitchFamily="34" charset="0"/>
              </a:rPr>
              <a:t>.</a:t>
            </a:r>
          </a:p>
        </p:txBody>
      </p:sp>
      <p:sp>
        <p:nvSpPr>
          <p:cNvPr id="18" name="Rectangle 17">
            <a:extLst>
              <a:ext uri="{FF2B5EF4-FFF2-40B4-BE49-F238E27FC236}">
                <a16:creationId xmlns:a16="http://schemas.microsoft.com/office/drawing/2014/main" id="{84B13A0E-74AA-414D-B90F-E79BC46F5337}"/>
              </a:ext>
            </a:extLst>
          </p:cNvPr>
          <p:cNvSpPr/>
          <p:nvPr/>
        </p:nvSpPr>
        <p:spPr>
          <a:xfrm>
            <a:off x="1175856" y="1795752"/>
            <a:ext cx="1045616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We proved the convergence of the</a:t>
            </a:r>
            <a:r>
              <a:rPr kumimoji="0" lang="en-US" sz="2000" b="0" i="0" u="none" strike="noStrike" kern="1200" cap="none" spc="0" normalizeH="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 action value function (Q-function) on </a:t>
            </a:r>
            <a:r>
              <a:rPr kumimoji="0" lang="en-US" sz="2000" i="0" u="sng" strike="noStrike" kern="1200" cap="none" spc="0" normalizeH="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discretized belief space</a:t>
            </a:r>
            <a:r>
              <a:rPr kumimoji="0" lang="en-US" sz="2000" i="0" u="sng" strike="noStrike" kern="1200" cap="none" spc="0" normalizeH="0" baseline="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using </a:t>
            </a:r>
            <a:r>
              <a:rPr kumimoji="0" lang="en-US" sz="2000" b="1" i="0" u="none" strike="noStrike" kern="1200" cap="none" spc="0" normalizeH="0" baseline="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stochastic approximation </a:t>
            </a: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Calibri" charset="0"/>
                <a:cs typeface="Calibri" panose="020F0502020204030204" pitchFamily="34" charset="0"/>
              </a:rPr>
              <a:t>techniques.</a:t>
            </a:r>
          </a:p>
        </p:txBody>
      </p:sp>
      <p:sp>
        <p:nvSpPr>
          <p:cNvPr id="19" name="Right Arrow 18">
            <a:extLst>
              <a:ext uri="{FF2B5EF4-FFF2-40B4-BE49-F238E27FC236}">
                <a16:creationId xmlns:a16="http://schemas.microsoft.com/office/drawing/2014/main" id="{4B0F8FFA-77A5-234D-9CFB-A891A83B7B58}"/>
              </a:ext>
            </a:extLst>
          </p:cNvPr>
          <p:cNvSpPr/>
          <p:nvPr/>
        </p:nvSpPr>
        <p:spPr>
          <a:xfrm>
            <a:off x="801865" y="1839360"/>
            <a:ext cx="373991" cy="31289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401198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F16CF41-1EA0-254C-ADA6-D7301F9DC25E}"/>
              </a:ext>
            </a:extLst>
          </p:cNvPr>
          <p:cNvSpPr/>
          <p:nvPr/>
        </p:nvSpPr>
        <p:spPr>
          <a:xfrm flipV="1">
            <a:off x="0" y="1"/>
            <a:ext cx="12192001" cy="825003"/>
          </a:xfrm>
          <a:prstGeom prst="rect">
            <a:avLst/>
          </a:prstGeom>
          <a:solidFill>
            <a:srgbClr val="114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itle 1">
            <a:extLst>
              <a:ext uri="{FF2B5EF4-FFF2-40B4-BE49-F238E27FC236}">
                <a16:creationId xmlns:a16="http://schemas.microsoft.com/office/drawing/2014/main" id="{803DB784-CF8E-E64C-B210-D4B8C4A7663A}"/>
              </a:ext>
            </a:extLst>
          </p:cNvPr>
          <p:cNvSpPr txBox="1">
            <a:spLocks/>
          </p:cNvSpPr>
          <p:nvPr/>
        </p:nvSpPr>
        <p:spPr>
          <a:xfrm>
            <a:off x="339973" y="95595"/>
            <a:ext cx="11739398"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Calibri"/>
              </a:rPr>
              <a:t>RL</a:t>
            </a:r>
            <a:r>
              <a:rPr kumimoji="0" lang="en-US" sz="3200" b="0" i="0" u="none" strike="noStrike" kern="1200" cap="none" spc="0" normalizeH="0" baseline="0" noProof="0" dirty="0">
                <a:ln>
                  <a:noFill/>
                </a:ln>
                <a:solidFill>
                  <a:srgbClr val="FFFFFF"/>
                </a:solidFill>
                <a:effectLst/>
                <a:uLnTx/>
                <a:uFillTx/>
                <a:latin typeface="Franklin Gothic Demi" panose="020B0703020102020204" pitchFamily="34" charset="0"/>
                <a:ea typeface="+mj-ea"/>
                <a:cs typeface="Calibri"/>
              </a:rPr>
              <a:t> – Application: Exploration in Unknown Environment </a:t>
            </a:r>
          </a:p>
        </p:txBody>
      </p:sp>
      <p:grpSp>
        <p:nvGrpSpPr>
          <p:cNvPr id="95" name="Group 94">
            <a:extLst>
              <a:ext uri="{FF2B5EF4-FFF2-40B4-BE49-F238E27FC236}">
                <a16:creationId xmlns:a16="http://schemas.microsoft.com/office/drawing/2014/main" id="{E222A100-DD18-4B49-A81E-957046AEFCDD}"/>
              </a:ext>
            </a:extLst>
          </p:cNvPr>
          <p:cNvGrpSpPr/>
          <p:nvPr/>
        </p:nvGrpSpPr>
        <p:grpSpPr>
          <a:xfrm>
            <a:off x="5212270" y="1788916"/>
            <a:ext cx="6867101" cy="4333021"/>
            <a:chOff x="-121647" y="238981"/>
            <a:chExt cx="6815614" cy="5486400"/>
          </a:xfrm>
        </p:grpSpPr>
        <p:sp>
          <p:nvSpPr>
            <p:cNvPr id="103" name="Rounded Rectangle 36">
              <a:extLst>
                <a:ext uri="{FF2B5EF4-FFF2-40B4-BE49-F238E27FC236}">
                  <a16:creationId xmlns:a16="http://schemas.microsoft.com/office/drawing/2014/main" id="{6AC9F5D1-3869-5B40-AC36-F05D5705BAE6}"/>
                </a:ext>
              </a:extLst>
            </p:cNvPr>
            <p:cNvSpPr/>
            <p:nvPr/>
          </p:nvSpPr>
          <p:spPr>
            <a:xfrm>
              <a:off x="1421610" y="4511032"/>
              <a:ext cx="3983423" cy="1214349"/>
            </a:xfrm>
            <a:prstGeom prst="roundRect">
              <a:avLst>
                <a:gd name="adj" fmla="val 0"/>
              </a:avLst>
            </a:prstGeom>
            <a:no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p:txBody>
        </p:sp>
        <p:pic>
          <p:nvPicPr>
            <p:cNvPr id="104" name="Picture 103">
              <a:extLst>
                <a:ext uri="{FF2B5EF4-FFF2-40B4-BE49-F238E27FC236}">
                  <a16:creationId xmlns:a16="http://schemas.microsoft.com/office/drawing/2014/main" id="{C63DA8F5-B191-414F-80DD-00F41A83DF50}"/>
                </a:ext>
              </a:extLst>
            </p:cNvPr>
            <p:cNvPicPr>
              <a:picLocks noChangeAspect="1"/>
            </p:cNvPicPr>
            <p:nvPr/>
          </p:nvPicPr>
          <p:blipFill>
            <a:blip r:embed="rId3"/>
            <a:stretch>
              <a:fillRect/>
            </a:stretch>
          </p:blipFill>
          <p:spPr>
            <a:xfrm>
              <a:off x="2927963" y="4617662"/>
              <a:ext cx="2329945" cy="1020584"/>
            </a:xfrm>
            <a:prstGeom prst="rect">
              <a:avLst/>
            </a:prstGeom>
          </p:spPr>
        </p:pic>
        <p:pic>
          <p:nvPicPr>
            <p:cNvPr id="105" name="Picture 104" descr="Railways deployed &quot;Ninja UAVs” - NEXT IAS - Current Affairs Blog">
              <a:extLst>
                <a:ext uri="{FF2B5EF4-FFF2-40B4-BE49-F238E27FC236}">
                  <a16:creationId xmlns:a16="http://schemas.microsoft.com/office/drawing/2014/main" id="{DA4D826E-DB91-1745-AEB2-940CA73A74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5423" y="4938256"/>
              <a:ext cx="996966" cy="699991"/>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40">
              <a:extLst>
                <a:ext uri="{FF2B5EF4-FFF2-40B4-BE49-F238E27FC236}">
                  <a16:creationId xmlns:a16="http://schemas.microsoft.com/office/drawing/2014/main" id="{9CBF0480-C613-D049-8B14-8EC5DA99A547}"/>
                </a:ext>
              </a:extLst>
            </p:cNvPr>
            <p:cNvSpPr/>
            <p:nvPr/>
          </p:nvSpPr>
          <p:spPr>
            <a:xfrm>
              <a:off x="1992492" y="3118529"/>
              <a:ext cx="2699201" cy="892792"/>
            </a:xfrm>
            <a:prstGeom prst="roundRect">
              <a:avLst>
                <a:gd name="adj" fmla="val 0"/>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Short Term Path Planning</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(dynamic constraint)</a:t>
              </a:r>
            </a:p>
          </p:txBody>
        </p:sp>
        <p:sp>
          <p:nvSpPr>
            <p:cNvPr id="107" name="Rounded Rectangle 42">
              <a:extLst>
                <a:ext uri="{FF2B5EF4-FFF2-40B4-BE49-F238E27FC236}">
                  <a16:creationId xmlns:a16="http://schemas.microsoft.com/office/drawing/2014/main" id="{BF89AFBE-8DC2-B54D-A155-0D8F82DAB653}"/>
                </a:ext>
              </a:extLst>
            </p:cNvPr>
            <p:cNvSpPr/>
            <p:nvPr/>
          </p:nvSpPr>
          <p:spPr>
            <a:xfrm>
              <a:off x="1992493" y="1662998"/>
              <a:ext cx="2699200" cy="892792"/>
            </a:xfrm>
            <a:prstGeom prst="roundRect">
              <a:avLst>
                <a:gd name="adj" fmla="val 0"/>
              </a:avLst>
            </a:prstGeom>
            <a:solidFill>
              <a:schemeClr val="accent4">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State Estimation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(spatiotemporal model)</a:t>
              </a:r>
            </a:p>
          </p:txBody>
        </p:sp>
        <p:sp>
          <p:nvSpPr>
            <p:cNvPr id="108" name="Rounded Rectangle 43">
              <a:extLst>
                <a:ext uri="{FF2B5EF4-FFF2-40B4-BE49-F238E27FC236}">
                  <a16:creationId xmlns:a16="http://schemas.microsoft.com/office/drawing/2014/main" id="{F39D9329-5CD3-4842-AC12-332FCEA26C1C}"/>
                </a:ext>
              </a:extLst>
            </p:cNvPr>
            <p:cNvSpPr/>
            <p:nvPr/>
          </p:nvSpPr>
          <p:spPr>
            <a:xfrm>
              <a:off x="1992492" y="238981"/>
              <a:ext cx="2699200" cy="892792"/>
            </a:xfrm>
            <a:prstGeom prst="roundRect">
              <a:avLst>
                <a:gd name="adj" fmla="val 0"/>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Reinforcement Learning</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altLang="ko-KR"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rPr>
                <a:t>(belief state MDP*)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9" name="Elbow Connector 44">
              <a:extLst>
                <a:ext uri="{FF2B5EF4-FFF2-40B4-BE49-F238E27FC236}">
                  <a16:creationId xmlns:a16="http://schemas.microsoft.com/office/drawing/2014/main" id="{EF114D8E-583A-E247-8A68-7C25DAFC8E33}"/>
                </a:ext>
              </a:extLst>
            </p:cNvPr>
            <p:cNvCxnSpPr>
              <a:cxnSpLocks/>
              <a:stCxn id="108" idx="1"/>
              <a:endCxn id="106" idx="1"/>
            </p:cNvCxnSpPr>
            <p:nvPr/>
          </p:nvCxnSpPr>
          <p:spPr>
            <a:xfrm rot="10800000" flipV="1">
              <a:off x="1992492" y="685377"/>
              <a:ext cx="13636" cy="2879548"/>
            </a:xfrm>
            <a:prstGeom prst="bentConnector3">
              <a:avLst>
                <a:gd name="adj1" fmla="val 6169363"/>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4A76861-876A-2B4E-A02B-58BDC2E3AF41}"/>
                </a:ext>
              </a:extLst>
            </p:cNvPr>
            <p:cNvCxnSpPr>
              <a:cxnSpLocks/>
            </p:cNvCxnSpPr>
            <p:nvPr/>
          </p:nvCxnSpPr>
          <p:spPr>
            <a:xfrm flipV="1">
              <a:off x="3736936" y="2555790"/>
              <a:ext cx="1" cy="562739"/>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990B26C5-E283-604A-B643-0670237128D7}"/>
                </a:ext>
              </a:extLst>
            </p:cNvPr>
            <p:cNvCxnSpPr>
              <a:cxnSpLocks/>
            </p:cNvCxnSpPr>
            <p:nvPr/>
          </p:nvCxnSpPr>
          <p:spPr>
            <a:xfrm>
              <a:off x="2927963" y="4011321"/>
              <a:ext cx="0" cy="499711"/>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4B9E235B-735E-C34A-9A11-3F8FDDCC3E41}"/>
                </a:ext>
              </a:extLst>
            </p:cNvPr>
            <p:cNvCxnSpPr>
              <a:cxnSpLocks/>
            </p:cNvCxnSpPr>
            <p:nvPr/>
          </p:nvCxnSpPr>
          <p:spPr>
            <a:xfrm flipV="1">
              <a:off x="3736936" y="4011322"/>
              <a:ext cx="1" cy="499710"/>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512B7FBE-E4D5-D749-ADE5-AD865F168E49}"/>
                </a:ext>
              </a:extLst>
            </p:cNvPr>
            <p:cNvCxnSpPr>
              <a:cxnSpLocks/>
              <a:stCxn id="107" idx="0"/>
              <a:endCxn id="108" idx="2"/>
            </p:cNvCxnSpPr>
            <p:nvPr/>
          </p:nvCxnSpPr>
          <p:spPr>
            <a:xfrm flipH="1" flipV="1">
              <a:off x="3342092" y="1131773"/>
              <a:ext cx="1" cy="531224"/>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sp>
          <p:nvSpPr>
            <p:cNvPr id="114" name="TextBox 61">
              <a:extLst>
                <a:ext uri="{FF2B5EF4-FFF2-40B4-BE49-F238E27FC236}">
                  <a16:creationId xmlns:a16="http://schemas.microsoft.com/office/drawing/2014/main" id="{D80C5BC8-1F4D-1D44-A0DF-E6DBA8098EB2}"/>
                </a:ext>
              </a:extLst>
            </p:cNvPr>
            <p:cNvSpPr txBox="1"/>
            <p:nvPr/>
          </p:nvSpPr>
          <p:spPr>
            <a:xfrm>
              <a:off x="-121647" y="3002171"/>
              <a:ext cx="1370036" cy="11691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cost parameters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(action)</a:t>
              </a:r>
            </a:p>
          </p:txBody>
        </p:sp>
        <p:sp>
          <p:nvSpPr>
            <p:cNvPr id="115" name="TextBox 63">
              <a:extLst>
                <a:ext uri="{FF2B5EF4-FFF2-40B4-BE49-F238E27FC236}">
                  <a16:creationId xmlns:a16="http://schemas.microsoft.com/office/drawing/2014/main" id="{EC9AB1E0-7C51-0442-A363-625B999A36DB}"/>
                </a:ext>
              </a:extLst>
            </p:cNvPr>
            <p:cNvSpPr txBox="1"/>
            <p:nvPr/>
          </p:nvSpPr>
          <p:spPr>
            <a:xfrm>
              <a:off x="3805470" y="4058600"/>
              <a:ext cx="2888497" cy="4676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map observation, UAVs state</a:t>
              </a:r>
            </a:p>
          </p:txBody>
        </p:sp>
        <p:sp>
          <p:nvSpPr>
            <p:cNvPr id="116" name="TextBox 64">
              <a:extLst>
                <a:ext uri="{FF2B5EF4-FFF2-40B4-BE49-F238E27FC236}">
                  <a16:creationId xmlns:a16="http://schemas.microsoft.com/office/drawing/2014/main" id="{6F31F576-57A3-3142-840C-89B594D30AD9}"/>
                </a:ext>
              </a:extLst>
            </p:cNvPr>
            <p:cNvSpPr txBox="1"/>
            <p:nvPr/>
          </p:nvSpPr>
          <p:spPr>
            <a:xfrm>
              <a:off x="924473" y="4042519"/>
              <a:ext cx="1945526" cy="4676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target trajectories</a:t>
              </a:r>
            </a:p>
          </p:txBody>
        </p:sp>
        <p:sp>
          <p:nvSpPr>
            <p:cNvPr id="117" name="TextBox 65">
              <a:extLst>
                <a:ext uri="{FF2B5EF4-FFF2-40B4-BE49-F238E27FC236}">
                  <a16:creationId xmlns:a16="http://schemas.microsoft.com/office/drawing/2014/main" id="{7C196D3A-A497-594E-A1E8-E7E2DD5F2A2B}"/>
                </a:ext>
              </a:extLst>
            </p:cNvPr>
            <p:cNvSpPr txBox="1"/>
            <p:nvPr/>
          </p:nvSpPr>
          <p:spPr>
            <a:xfrm>
              <a:off x="3766657" y="2630702"/>
              <a:ext cx="1885250" cy="4676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map observation</a:t>
              </a:r>
            </a:p>
          </p:txBody>
        </p:sp>
        <p:sp>
          <p:nvSpPr>
            <p:cNvPr id="118" name="TextBox 81">
              <a:extLst>
                <a:ext uri="{FF2B5EF4-FFF2-40B4-BE49-F238E27FC236}">
                  <a16:creationId xmlns:a16="http://schemas.microsoft.com/office/drawing/2014/main" id="{E26777AC-DB0C-7041-8C0E-7947CEBA5E5D}"/>
                </a:ext>
              </a:extLst>
            </p:cNvPr>
            <p:cNvSpPr txBox="1"/>
            <p:nvPr/>
          </p:nvSpPr>
          <p:spPr>
            <a:xfrm>
              <a:off x="3360305" y="1188354"/>
              <a:ext cx="1500731" cy="4676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estimate</a:t>
              </a:r>
            </a:p>
          </p:txBody>
        </p:sp>
        <p:sp>
          <p:nvSpPr>
            <p:cNvPr id="119" name="TextBox 90">
              <a:extLst>
                <a:ext uri="{FF2B5EF4-FFF2-40B4-BE49-F238E27FC236}">
                  <a16:creationId xmlns:a16="http://schemas.microsoft.com/office/drawing/2014/main" id="{56B57C5E-7B93-0042-9325-E7801FEEEA15}"/>
                </a:ext>
              </a:extLst>
            </p:cNvPr>
            <p:cNvSpPr txBox="1"/>
            <p:nvPr/>
          </p:nvSpPr>
          <p:spPr>
            <a:xfrm>
              <a:off x="4792918" y="3207328"/>
              <a:ext cx="1745768" cy="8183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Low-level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(time invariant)</a:t>
              </a:r>
            </a:p>
          </p:txBody>
        </p:sp>
        <p:sp>
          <p:nvSpPr>
            <p:cNvPr id="120" name="TextBox 91">
              <a:extLst>
                <a:ext uri="{FF2B5EF4-FFF2-40B4-BE49-F238E27FC236}">
                  <a16:creationId xmlns:a16="http://schemas.microsoft.com/office/drawing/2014/main" id="{6D4A3DF1-E12C-0046-971A-DB3D92EAF8F5}"/>
                </a:ext>
              </a:extLst>
            </p:cNvPr>
            <p:cNvSpPr txBox="1"/>
            <p:nvPr/>
          </p:nvSpPr>
          <p:spPr>
            <a:xfrm>
              <a:off x="4792919" y="1767479"/>
              <a:ext cx="1745767" cy="8183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Middle-level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(slowly varying)</a:t>
              </a:r>
            </a:p>
          </p:txBody>
        </p:sp>
        <p:sp>
          <p:nvSpPr>
            <p:cNvPr id="121" name="TextBox 92">
              <a:extLst>
                <a:ext uri="{FF2B5EF4-FFF2-40B4-BE49-F238E27FC236}">
                  <a16:creationId xmlns:a16="http://schemas.microsoft.com/office/drawing/2014/main" id="{904C1C1F-0278-F74D-AABF-7A5A67992C40}"/>
                </a:ext>
              </a:extLst>
            </p:cNvPr>
            <p:cNvSpPr txBox="1"/>
            <p:nvPr/>
          </p:nvSpPr>
          <p:spPr>
            <a:xfrm>
              <a:off x="4792919" y="339343"/>
              <a:ext cx="1745767" cy="81837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High-level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(fast varying)</a:t>
              </a:r>
            </a:p>
          </p:txBody>
        </p:sp>
        <p:cxnSp>
          <p:nvCxnSpPr>
            <p:cNvPr id="122" name="Straight Arrow Connector 121">
              <a:extLst>
                <a:ext uri="{FF2B5EF4-FFF2-40B4-BE49-F238E27FC236}">
                  <a16:creationId xmlns:a16="http://schemas.microsoft.com/office/drawing/2014/main" id="{D36D5AFF-D634-4BC1-9AF8-F14C5DD19E1B}"/>
                </a:ext>
              </a:extLst>
            </p:cNvPr>
            <p:cNvCxnSpPr>
              <a:cxnSpLocks/>
            </p:cNvCxnSpPr>
            <p:nvPr/>
          </p:nvCxnSpPr>
          <p:spPr>
            <a:xfrm>
              <a:off x="2927963" y="2555790"/>
              <a:ext cx="0" cy="553895"/>
            </a:xfrm>
            <a:prstGeom prst="straightConnector1">
              <a:avLst/>
            </a:prstGeom>
            <a:ln w="38100">
              <a:tailEnd type="triangle" w="lg" len="lg"/>
            </a:ln>
          </p:spPr>
          <p:style>
            <a:lnRef idx="1">
              <a:schemeClr val="dk1"/>
            </a:lnRef>
            <a:fillRef idx="0">
              <a:schemeClr val="dk1"/>
            </a:fillRef>
            <a:effectRef idx="0">
              <a:schemeClr val="dk1"/>
            </a:effectRef>
            <a:fontRef idx="minor">
              <a:schemeClr val="tx1"/>
            </a:fontRef>
          </p:style>
        </p:cxnSp>
        <p:sp>
          <p:nvSpPr>
            <p:cNvPr id="123" name="TextBox 23">
              <a:extLst>
                <a:ext uri="{FF2B5EF4-FFF2-40B4-BE49-F238E27FC236}">
                  <a16:creationId xmlns:a16="http://schemas.microsoft.com/office/drawing/2014/main" id="{A38A70E8-4255-4AB2-B00E-13E29F596328}"/>
                </a:ext>
              </a:extLst>
            </p:cNvPr>
            <p:cNvSpPr txBox="1"/>
            <p:nvPr/>
          </p:nvSpPr>
          <p:spPr>
            <a:xfrm>
              <a:off x="1134988" y="2600572"/>
              <a:ext cx="1735010" cy="46764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state estimate</a:t>
              </a:r>
            </a:p>
          </p:txBody>
        </p:sp>
      </p:grpSp>
      <p:sp>
        <p:nvSpPr>
          <p:cNvPr id="124" name="Rectangle 123">
            <a:extLst>
              <a:ext uri="{FF2B5EF4-FFF2-40B4-BE49-F238E27FC236}">
                <a16:creationId xmlns:a16="http://schemas.microsoft.com/office/drawing/2014/main" id="{9F4F5F41-790D-4E30-A7BD-504592493432}"/>
              </a:ext>
            </a:extLst>
          </p:cNvPr>
          <p:cNvSpPr/>
          <p:nvPr/>
        </p:nvSpPr>
        <p:spPr>
          <a:xfrm>
            <a:off x="57253" y="976674"/>
            <a:ext cx="4458671" cy="461665"/>
          </a:xfrm>
          <a:prstGeom prst="rect">
            <a:avLst/>
          </a:prstGeom>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Estimation/Planning Task: </a:t>
            </a:r>
          </a:p>
        </p:txBody>
      </p:sp>
      <p:sp>
        <p:nvSpPr>
          <p:cNvPr id="248" name="TextBox 247">
            <a:extLst>
              <a:ext uri="{FF2B5EF4-FFF2-40B4-BE49-F238E27FC236}">
                <a16:creationId xmlns:a16="http://schemas.microsoft.com/office/drawing/2014/main" id="{57D09B56-17E0-47E9-B27B-7129E45FB205}"/>
              </a:ext>
            </a:extLst>
          </p:cNvPr>
          <p:cNvSpPr txBox="1"/>
          <p:nvPr/>
        </p:nvSpPr>
        <p:spPr>
          <a:xfrm>
            <a:off x="339973" y="1499542"/>
            <a:ext cx="419803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Given the </a:t>
            </a:r>
            <a:r>
              <a:rPr kumimoji="0" lang="en-US" sz="2000" b="0" i="0" u="sng"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path dependent observation</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TextBox 249">
            <a:extLst>
              <a:ext uri="{FF2B5EF4-FFF2-40B4-BE49-F238E27FC236}">
                <a16:creationId xmlns:a16="http://schemas.microsoft.com/office/drawing/2014/main" id="{899B1B02-B0B3-46FB-9F2D-25959D7E2673}"/>
              </a:ext>
            </a:extLst>
          </p:cNvPr>
          <p:cNvSpPr txBox="1"/>
          <p:nvPr/>
        </p:nvSpPr>
        <p:spPr>
          <a:xfrm>
            <a:off x="339973" y="3903366"/>
            <a:ext cx="4622095"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recursively </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estimate state/model</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and </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plan</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next </a:t>
            </a:r>
            <a:r>
              <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short-term path</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to </a:t>
            </a:r>
            <a:r>
              <a:rPr kumimoji="0" lang="en-US" sz="2000" b="0" i="0" u="sng"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visit </a:t>
            </a:r>
            <a:r>
              <a:rPr kumimoji="0" lang="en-US" sz="2000" b="1" i="0" u="sng"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fire</a:t>
            </a:r>
            <a:r>
              <a:rPr kumimoji="0" lang="en-US" sz="2000" b="0" i="0" u="sng"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 grids</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41D2E6CD-0E83-417D-81A9-129948AFCA31}"/>
              </a:ext>
            </a:extLst>
          </p:cNvPr>
          <p:cNvGrpSpPr/>
          <p:nvPr/>
        </p:nvGrpSpPr>
        <p:grpSpPr>
          <a:xfrm>
            <a:off x="1693274" y="4716064"/>
            <a:ext cx="1915493" cy="1877222"/>
            <a:chOff x="1709351" y="4716064"/>
            <a:chExt cx="1915493" cy="1877222"/>
          </a:xfrm>
        </p:grpSpPr>
        <p:pic>
          <p:nvPicPr>
            <p:cNvPr id="246" name="Picture 245">
              <a:extLst>
                <a:ext uri="{FF2B5EF4-FFF2-40B4-BE49-F238E27FC236}">
                  <a16:creationId xmlns:a16="http://schemas.microsoft.com/office/drawing/2014/main" id="{7AA23E21-6E0F-49A5-8A8B-9F5145684B6F}"/>
                </a:ext>
              </a:extLst>
            </p:cNvPr>
            <p:cNvPicPr>
              <a:picLocks/>
            </p:cNvPicPr>
            <p:nvPr/>
          </p:nvPicPr>
          <p:blipFill rotWithShape="1">
            <a:blip r:embed="rId5"/>
            <a:srcRect t="4047" r="67358" b="49554"/>
            <a:stretch/>
          </p:blipFill>
          <p:spPr>
            <a:xfrm>
              <a:off x="1709351" y="4716064"/>
              <a:ext cx="1915298" cy="1877222"/>
            </a:xfrm>
            <a:prstGeom prst="rect">
              <a:avLst/>
            </a:prstGeom>
            <a:ln>
              <a:solidFill>
                <a:schemeClr val="tx1"/>
              </a:solidFill>
            </a:ln>
          </p:spPr>
        </p:pic>
        <p:sp>
          <p:nvSpPr>
            <p:cNvPr id="251" name="Rectangle 250">
              <a:extLst>
                <a:ext uri="{FF2B5EF4-FFF2-40B4-BE49-F238E27FC236}">
                  <a16:creationId xmlns:a16="http://schemas.microsoft.com/office/drawing/2014/main" id="{8C923739-DDDF-4D51-918B-FC59977F9501}"/>
                </a:ext>
              </a:extLst>
            </p:cNvPr>
            <p:cNvSpPr/>
            <p:nvPr/>
          </p:nvSpPr>
          <p:spPr>
            <a:xfrm>
              <a:off x="2335738" y="4722203"/>
              <a:ext cx="1289106"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State Grid Map</a:t>
              </a:r>
            </a:p>
          </p:txBody>
        </p:sp>
      </p:grpSp>
      <p:grpSp>
        <p:nvGrpSpPr>
          <p:cNvPr id="17" name="Group 16">
            <a:extLst>
              <a:ext uri="{FF2B5EF4-FFF2-40B4-BE49-F238E27FC236}">
                <a16:creationId xmlns:a16="http://schemas.microsoft.com/office/drawing/2014/main" id="{572BEB96-47EA-40C9-BC96-890657D8A1BB}"/>
              </a:ext>
            </a:extLst>
          </p:cNvPr>
          <p:cNvGrpSpPr/>
          <p:nvPr/>
        </p:nvGrpSpPr>
        <p:grpSpPr>
          <a:xfrm>
            <a:off x="1693371" y="2012031"/>
            <a:ext cx="1915298" cy="1891335"/>
            <a:chOff x="1654556" y="1851019"/>
            <a:chExt cx="1915298" cy="1891335"/>
          </a:xfrm>
        </p:grpSpPr>
        <p:pic>
          <p:nvPicPr>
            <p:cNvPr id="247" name="Picture 246">
              <a:extLst>
                <a:ext uri="{FF2B5EF4-FFF2-40B4-BE49-F238E27FC236}">
                  <a16:creationId xmlns:a16="http://schemas.microsoft.com/office/drawing/2014/main" id="{B45B1824-04C6-41C9-8037-C0BAE91AC7D1}"/>
                </a:ext>
              </a:extLst>
            </p:cNvPr>
            <p:cNvPicPr>
              <a:picLocks/>
            </p:cNvPicPr>
            <p:nvPr/>
          </p:nvPicPr>
          <p:blipFill rotWithShape="1">
            <a:blip r:embed="rId5"/>
            <a:srcRect l="67358" t="4047" b="49554"/>
            <a:stretch/>
          </p:blipFill>
          <p:spPr>
            <a:xfrm>
              <a:off x="1654556" y="1856988"/>
              <a:ext cx="1915298" cy="1885366"/>
            </a:xfrm>
            <a:prstGeom prst="rect">
              <a:avLst/>
            </a:prstGeom>
            <a:ln>
              <a:solidFill>
                <a:schemeClr val="tx1"/>
              </a:solidFill>
            </a:ln>
          </p:spPr>
        </p:pic>
        <p:sp>
          <p:nvSpPr>
            <p:cNvPr id="252" name="Rectangle 251">
              <a:extLst>
                <a:ext uri="{FF2B5EF4-FFF2-40B4-BE49-F238E27FC236}">
                  <a16:creationId xmlns:a16="http://schemas.microsoft.com/office/drawing/2014/main" id="{50E28A2A-57EB-47FA-A616-1441FEE9A2F1}"/>
                </a:ext>
              </a:extLst>
            </p:cNvPr>
            <p:cNvSpPr/>
            <p:nvPr/>
          </p:nvSpPr>
          <p:spPr>
            <a:xfrm>
              <a:off x="2280748" y="1851019"/>
              <a:ext cx="1289106"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Observation</a:t>
              </a:r>
            </a:p>
          </p:txBody>
        </p:sp>
      </p:grpSp>
      <p:sp>
        <p:nvSpPr>
          <p:cNvPr id="253" name="Rectangle 252">
            <a:extLst>
              <a:ext uri="{FF2B5EF4-FFF2-40B4-BE49-F238E27FC236}">
                <a16:creationId xmlns:a16="http://schemas.microsoft.com/office/drawing/2014/main" id="{E77CB0F4-C35C-49BA-9616-8776210FA452}"/>
              </a:ext>
            </a:extLst>
          </p:cNvPr>
          <p:cNvSpPr/>
          <p:nvPr/>
        </p:nvSpPr>
        <p:spPr>
          <a:xfrm>
            <a:off x="6266293" y="976674"/>
            <a:ext cx="5010267" cy="461665"/>
          </a:xfrm>
          <a:prstGeom prst="rect">
            <a:avLst/>
          </a:prstGeom>
        </p:spPr>
        <p:txBody>
          <a:bodyPr wrap="square" lIns="91440" tIns="45720" rIns="91440" bIns="45720" anchor="t">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Helvetica" charset="0"/>
                <a:cs typeface="Calibri" panose="020F0502020204030204" pitchFamily="34" charset="0"/>
              </a:rPr>
              <a:t>Multi-level stochastic optimization: </a:t>
            </a:r>
          </a:p>
        </p:txBody>
      </p:sp>
      <p:sp>
        <p:nvSpPr>
          <p:cNvPr id="40" name="TextBox 39">
            <a:extLst>
              <a:ext uri="{FF2B5EF4-FFF2-40B4-BE49-F238E27FC236}">
                <a16:creationId xmlns:a16="http://schemas.microsoft.com/office/drawing/2014/main" id="{7E166F8E-F8D3-4254-93B8-D0FB457CC0AA}"/>
              </a:ext>
            </a:extLst>
          </p:cNvPr>
          <p:cNvSpPr txBox="1"/>
          <p:nvPr/>
        </p:nvSpPr>
        <p:spPr>
          <a:xfrm>
            <a:off x="5970671" y="6395378"/>
            <a:ext cx="610870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a:ea typeface="맑은 고딕" panose="020B0503020000020004" pitchFamily="34" charset="-127"/>
                <a:cs typeface="+mn-cs"/>
              </a:rPr>
              <a:t>*MDP stands for Markov decision process.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p:bldP spid="250" grpId="0"/>
      <p:bldP spid="253" grpId="0"/>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160609" y="1825625"/>
            <a:ext cx="6794339" cy="4351338"/>
          </a:xfrm>
          <a:prstGeom prst="rect">
            <a:avLst/>
          </a:prstGeom>
        </p:spPr>
        <p:txBody>
          <a:bodyPr/>
          <a:lstStyle>
            <a:lvl1pPr marL="331961" indent="-331961" algn="l" defTabSz="444728" rtl="0" eaLnBrk="0" fontAlgn="base" hangingPunct="0">
              <a:spcBef>
                <a:spcPct val="20000"/>
              </a:spcBef>
              <a:spcAft>
                <a:spcPct val="0"/>
              </a:spcAft>
              <a:buFont typeface="Arial" pitchFamily="34" charset="0"/>
              <a:buChar char="•"/>
              <a:defRPr sz="2000" kern="1200">
                <a:solidFill>
                  <a:schemeClr val="tx1"/>
                </a:solidFill>
                <a:latin typeface="Arial"/>
                <a:ea typeface="Arial" pitchFamily="-108" charset="0"/>
                <a:cs typeface="Arial"/>
              </a:defRPr>
            </a:lvl1pPr>
            <a:lvl2pPr marL="726593" indent="-275622" algn="l" defTabSz="444728" rtl="0" eaLnBrk="0" fontAlgn="base" hangingPunct="0">
              <a:spcBef>
                <a:spcPct val="20000"/>
              </a:spcBef>
              <a:spcAft>
                <a:spcPct val="0"/>
              </a:spcAft>
              <a:buFont typeface="Arial" pitchFamily="34" charset="0"/>
              <a:buChar char="–"/>
              <a:defRPr kern="1200">
                <a:solidFill>
                  <a:schemeClr val="tx1"/>
                </a:solidFill>
                <a:latin typeface="Arial"/>
                <a:ea typeface="Arial" pitchFamily="-108" charset="0"/>
                <a:cs typeface="Arial"/>
              </a:defRPr>
            </a:lvl2pPr>
            <a:lvl3pPr marL="1121197" indent="-219225" algn="l" defTabSz="444728" rtl="0" eaLnBrk="0" fontAlgn="base" hangingPunct="0">
              <a:spcBef>
                <a:spcPct val="20000"/>
              </a:spcBef>
              <a:spcAft>
                <a:spcPct val="0"/>
              </a:spcAft>
              <a:buFont typeface="Arial" pitchFamily="34" charset="0"/>
              <a:buChar char="•"/>
              <a:defRPr sz="1500" kern="1200">
                <a:solidFill>
                  <a:schemeClr val="tx1"/>
                </a:solidFill>
                <a:latin typeface="Arial"/>
                <a:ea typeface="Arial" pitchFamily="-108" charset="0"/>
                <a:cs typeface="Arial"/>
              </a:defRPr>
            </a:lvl3pPr>
            <a:lvl4pPr marL="1570633" indent="-219225" algn="l" defTabSz="444728" rtl="0" eaLnBrk="0" fontAlgn="base" hangingPunct="0">
              <a:spcBef>
                <a:spcPct val="20000"/>
              </a:spcBef>
              <a:spcAft>
                <a:spcPct val="0"/>
              </a:spcAft>
              <a:buFont typeface="Arial" pitchFamily="34" charset="0"/>
              <a:buChar char="–"/>
              <a:defRPr sz="1200" kern="1200">
                <a:solidFill>
                  <a:schemeClr val="tx1"/>
                </a:solidFill>
                <a:latin typeface="Arial"/>
                <a:ea typeface="Arial" pitchFamily="-108" charset="0"/>
                <a:cs typeface="Arial"/>
              </a:defRPr>
            </a:lvl4pPr>
            <a:lvl5pPr marL="2020052" indent="-219225" algn="l" defTabSz="444728" rtl="0" eaLnBrk="0" fontAlgn="base" hangingPunct="0">
              <a:spcBef>
                <a:spcPct val="20000"/>
              </a:spcBef>
              <a:spcAft>
                <a:spcPct val="0"/>
              </a:spcAft>
              <a:buFont typeface="Arial" pitchFamily="34" charset="0"/>
              <a:buChar char="»"/>
              <a:defRPr sz="900" kern="1200">
                <a:solidFill>
                  <a:schemeClr val="tx1"/>
                </a:solidFill>
                <a:latin typeface="Arial"/>
                <a:ea typeface="Arial" pitchFamily="-108" charset="0"/>
                <a:cs typeface="Arial"/>
              </a:defRPr>
            </a:lvl5pPr>
            <a:lvl6pPr marL="2472293" indent="-224732" algn="l" defTabSz="449506" rtl="0" eaLnBrk="1" latinLnBrk="0" hangingPunct="1">
              <a:spcBef>
                <a:spcPct val="20000"/>
              </a:spcBef>
              <a:buFont typeface="Arial"/>
              <a:buChar char="•"/>
              <a:defRPr sz="2000" kern="1200">
                <a:solidFill>
                  <a:schemeClr val="tx1"/>
                </a:solidFill>
                <a:latin typeface="+mn-lt"/>
                <a:ea typeface="+mn-ea"/>
                <a:cs typeface="+mn-cs"/>
              </a:defRPr>
            </a:lvl6pPr>
            <a:lvl7pPr marL="2921803" indent="-224732" algn="l" defTabSz="449506" rtl="0" eaLnBrk="1" latinLnBrk="0" hangingPunct="1">
              <a:spcBef>
                <a:spcPct val="20000"/>
              </a:spcBef>
              <a:buFont typeface="Arial"/>
              <a:buChar char="•"/>
              <a:defRPr sz="2000" kern="1200">
                <a:solidFill>
                  <a:schemeClr val="tx1"/>
                </a:solidFill>
                <a:latin typeface="+mn-lt"/>
                <a:ea typeface="+mn-ea"/>
                <a:cs typeface="+mn-cs"/>
              </a:defRPr>
            </a:lvl7pPr>
            <a:lvl8pPr marL="3371315" indent="-224732" algn="l" defTabSz="449506" rtl="0" eaLnBrk="1" latinLnBrk="0" hangingPunct="1">
              <a:spcBef>
                <a:spcPct val="20000"/>
              </a:spcBef>
              <a:buFont typeface="Arial"/>
              <a:buChar char="•"/>
              <a:defRPr sz="2000" kern="1200">
                <a:solidFill>
                  <a:schemeClr val="tx1"/>
                </a:solidFill>
                <a:latin typeface="+mn-lt"/>
                <a:ea typeface="+mn-ea"/>
                <a:cs typeface="+mn-cs"/>
              </a:defRPr>
            </a:lvl8pPr>
            <a:lvl9pPr marL="3820824" indent="-224732" algn="l" defTabSz="449506"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8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400" b="1" i="0" u="none" strike="noStrike" kern="1200" cap="none" spc="0" normalizeH="0" baseline="0" noProof="0" dirty="0">
              <a:ln>
                <a:noFill/>
              </a:ln>
              <a:solidFill>
                <a:prstClr val="black"/>
              </a:solidFill>
              <a:effectLst/>
              <a:uLnTx/>
              <a:uFillTx/>
              <a:latin typeface="Arial"/>
              <a:cs typeface="Arial"/>
            </a:endParaRPr>
          </a:p>
          <a:p>
            <a:pPr marL="0" marR="0" lvl="0" indent="0" algn="r" defTabSz="444728" rtl="0" eaLnBrk="0" fontAlgn="base" latinLnBrk="0" hangingPunct="0">
              <a:lnSpc>
                <a:spcPct val="100000"/>
              </a:lnSpc>
              <a:spcBef>
                <a:spcPct val="20000"/>
              </a:spcBef>
              <a:spcAft>
                <a:spcPct val="0"/>
              </a:spcAft>
              <a:buClrTx/>
              <a:buSzTx/>
              <a:buFont typeface="Arial" pitchFamily="34" charset="0"/>
              <a:buNone/>
              <a:tabLst/>
              <a:defRPr/>
            </a:pPr>
            <a:endParaRPr kumimoji="0" lang="en-US" sz="2000" b="0" i="0" u="none" strike="noStrike" kern="1200" cap="none" spc="0" normalizeH="0" baseline="0" noProof="0" dirty="0">
              <a:ln>
                <a:noFill/>
              </a:ln>
              <a:solidFill>
                <a:prstClr val="black"/>
              </a:solidFill>
              <a:effectLst/>
              <a:uLnTx/>
              <a:uFillTx/>
              <a:latin typeface="Arial"/>
              <a:cs typeface="Arial"/>
            </a:endParaRPr>
          </a:p>
        </p:txBody>
      </p:sp>
      <p:sp>
        <p:nvSpPr>
          <p:cNvPr id="9" name="Title 1">
            <a:extLst>
              <a:ext uri="{FF2B5EF4-FFF2-40B4-BE49-F238E27FC236}">
                <a16:creationId xmlns:a16="http://schemas.microsoft.com/office/drawing/2014/main" id="{B6199592-A9E4-1C4C-1EB1-E133681D5712}"/>
              </a:ext>
            </a:extLst>
          </p:cNvPr>
          <p:cNvSpPr txBox="1">
            <a:spLocks/>
          </p:cNvSpPr>
          <p:nvPr/>
        </p:nvSpPr>
        <p:spPr>
          <a:xfrm>
            <a:off x="904378" y="590551"/>
            <a:ext cx="10394950" cy="4571998"/>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a:r>
              <a:rPr lang="en-US" sz="3200" b="1" dirty="0">
                <a:solidFill>
                  <a:prstClr val="black"/>
                </a:solidFill>
                <a:latin typeface="Calibri" panose="020F0502020204030204"/>
              </a:rPr>
              <a:t>Model Predictive Path Integral (MPPI):</a:t>
            </a:r>
          </a:p>
          <a:p>
            <a:pPr marL="571500" lvl="0" indent="-571500">
              <a:buFont typeface="Arial" panose="020B0604020202020204" pitchFamily="34" charset="0"/>
              <a:buChar char="•"/>
            </a:pPr>
            <a:r>
              <a:rPr lang="en-US" sz="3200" dirty="0">
                <a:solidFill>
                  <a:prstClr val="black"/>
                </a:solidFill>
                <a:latin typeface="Calibri" panose="020F0502020204030204"/>
              </a:rPr>
              <a:t> Monte-Carlo simulation-based Path integral method for approximate solution of finite time horizon optimal control in MPC.</a:t>
            </a:r>
          </a:p>
          <a:p>
            <a:pPr marL="571500" lvl="0" indent="-571500">
              <a:buFont typeface="Arial" panose="020B0604020202020204" pitchFamily="34" charset="0"/>
              <a:buChar char="•"/>
            </a:pPr>
            <a:r>
              <a:rPr lang="en-US" sz="3200" dirty="0">
                <a:solidFill>
                  <a:prstClr val="black"/>
                </a:solidFill>
                <a:latin typeface="Calibri" panose="020F0502020204030204"/>
              </a:rPr>
              <a:t>Complexity : Sampling complexity for the simulation-based optimization for the stochastic control tasks.</a:t>
            </a:r>
            <a:endParaRPr kumimoji="0" lang="en-US" sz="3200" i="0" u="none" strike="noStrike" kern="1200" cap="none" spc="0" normalizeH="0" baseline="0" noProof="0" dirty="0">
              <a:ln>
                <a:noFill/>
              </a:ln>
              <a:solidFill>
                <a:prstClr val="black"/>
              </a:solidFill>
              <a:effectLst/>
              <a:uLnTx/>
              <a:uFillTx/>
              <a:latin typeface="Calibri" panose="020F0502020204030204"/>
            </a:endParaRPr>
          </a:p>
        </p:txBody>
      </p:sp>
      <p:sp>
        <p:nvSpPr>
          <p:cNvPr id="11" name="TextBox 10">
            <a:extLst>
              <a:ext uri="{FF2B5EF4-FFF2-40B4-BE49-F238E27FC236}">
                <a16:creationId xmlns:a16="http://schemas.microsoft.com/office/drawing/2014/main" id="{27DB538A-C63B-CF12-C1EA-8E007185BC0F}"/>
              </a:ext>
            </a:extLst>
          </p:cNvPr>
          <p:cNvSpPr txBox="1"/>
          <p:nvPr/>
        </p:nvSpPr>
        <p:spPr>
          <a:xfrm>
            <a:off x="28920" y="5190911"/>
            <a:ext cx="12126816" cy="1477328"/>
          </a:xfrm>
          <a:prstGeom prst="rect">
            <a:avLst/>
          </a:prstGeom>
          <a:solidFill>
            <a:srgbClr val="FFFFFF">
              <a:alpha val="50196"/>
            </a:srgbClr>
          </a:solidFill>
        </p:spPr>
        <p:txBody>
          <a:bodyPr wrap="square">
            <a:spAutoFit/>
          </a:bodyPr>
          <a:lstStyle/>
          <a:p>
            <a:pPr algn="r"/>
            <a:r>
              <a:rPr lang="en-US" dirty="0"/>
              <a:t>Yoon, Hyung-Jin, </a:t>
            </a:r>
            <a:r>
              <a:rPr lang="en-US" dirty="0" err="1"/>
              <a:t>Chuyuan</a:t>
            </a:r>
            <a:r>
              <a:rPr lang="en-US" dirty="0"/>
              <a:t> Tao, Hunmin Kim, Naira Hovakimyan, and Petros Voulgaris. "Sampling complexity of path integral methods for trajectory optimization." In </a:t>
            </a:r>
            <a:r>
              <a:rPr lang="en-US" i="1" dirty="0"/>
              <a:t>2022 American Control Conference (ACC)</a:t>
            </a:r>
            <a:r>
              <a:rPr lang="en-US" dirty="0"/>
              <a:t>, pp. 3482-3487. IEEE, 2022.</a:t>
            </a:r>
            <a:endParaRPr lang="en-US" dirty="0">
              <a:solidFill>
                <a:prstClr val="black"/>
              </a:solidFill>
            </a:endParaRPr>
          </a:p>
          <a:p>
            <a:pPr lvl="0" algn="r"/>
            <a:endParaRPr lang="en-US" dirty="0"/>
          </a:p>
          <a:p>
            <a:pPr lvl="0" algn="r"/>
            <a:r>
              <a:rPr lang="en-US" dirty="0"/>
              <a:t>Tao, </a:t>
            </a:r>
            <a:r>
              <a:rPr lang="en-US" dirty="0" err="1"/>
              <a:t>Chuyuan</a:t>
            </a:r>
            <a:r>
              <a:rPr lang="en-US" dirty="0"/>
              <a:t>, Hyung-Jin Yoon, Hunmin Kim, Naira Hovakimyan, and Petros Voulgaris. "Path integral methods with stochastic control barrier functions." In </a:t>
            </a:r>
            <a:r>
              <a:rPr lang="en-US" i="1" dirty="0"/>
              <a:t>2022 IEEE 61st Conference on Decision and Control (CDC)</a:t>
            </a:r>
            <a:r>
              <a:rPr lang="en-US" dirty="0"/>
              <a:t>, pp. 1654-1659. IEEE, 2022.</a:t>
            </a:r>
          </a:p>
        </p:txBody>
      </p:sp>
    </p:spTree>
    <p:extLst>
      <p:ext uri="{BB962C8B-B14F-4D97-AF65-F5344CB8AC3E}">
        <p14:creationId xmlns:p14="http://schemas.microsoft.com/office/powerpoint/2010/main" val="391293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 - Background</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sp>
        <p:nvSpPr>
          <p:cNvPr id="11" name="TextBox 10">
            <a:extLst>
              <a:ext uri="{FF2B5EF4-FFF2-40B4-BE49-F238E27FC236}">
                <a16:creationId xmlns:a16="http://schemas.microsoft.com/office/drawing/2014/main" id="{B6B4BE38-B93D-B642-888F-00457C61A218}"/>
              </a:ext>
            </a:extLst>
          </p:cNvPr>
          <p:cNvSpPr txBox="1"/>
          <p:nvPr/>
        </p:nvSpPr>
        <p:spPr>
          <a:xfrm>
            <a:off x="544152" y="1027680"/>
            <a:ext cx="521283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Decision Making using Simulation</a:t>
            </a:r>
            <a:endParaRPr kumimoji="0" lang="en-US" sz="80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 name="TextBox 11">
            <a:extLst>
              <a:ext uri="{FF2B5EF4-FFF2-40B4-BE49-F238E27FC236}">
                <a16:creationId xmlns:a16="http://schemas.microsoft.com/office/drawing/2014/main" id="{70FA90C2-DC18-DF4D-B432-0C1826218A44}"/>
              </a:ext>
            </a:extLst>
          </p:cNvPr>
          <p:cNvSpPr txBox="1"/>
          <p:nvPr/>
        </p:nvSpPr>
        <p:spPr>
          <a:xfrm>
            <a:off x="5756983" y="1027680"/>
            <a:ext cx="620240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Sampling of Trajectories </a:t>
            </a:r>
          </a:p>
        </p:txBody>
      </p:sp>
      <p:sp>
        <p:nvSpPr>
          <p:cNvPr id="38" name="Rectangle 37">
            <a:extLst>
              <a:ext uri="{FF2B5EF4-FFF2-40B4-BE49-F238E27FC236}">
                <a16:creationId xmlns:a16="http://schemas.microsoft.com/office/drawing/2014/main" id="{B5F96DEB-6AEB-A941-B705-4AC273A6D1B8}"/>
              </a:ext>
            </a:extLst>
          </p:cNvPr>
          <p:cNvSpPr/>
          <p:nvPr/>
        </p:nvSpPr>
        <p:spPr>
          <a:xfrm>
            <a:off x="375082" y="5178953"/>
            <a:ext cx="5342020" cy="156966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While making important decisions, it is common to simulate potential future consequences with </a:t>
            </a:r>
            <a:r>
              <a:rPr kumimoji="0" lang="en-US" sz="2400" b="1"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arbitrary decisions</a:t>
            </a: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before taking any actions.</a:t>
            </a:r>
          </a:p>
        </p:txBody>
      </p:sp>
      <p:sp>
        <p:nvSpPr>
          <p:cNvPr id="39" name="Rectangle 38">
            <a:extLst>
              <a:ext uri="{FF2B5EF4-FFF2-40B4-BE49-F238E27FC236}">
                <a16:creationId xmlns:a16="http://schemas.microsoft.com/office/drawing/2014/main" id="{EAD20832-FBEA-C64A-AD2B-AEDFDF43B1BF}"/>
              </a:ext>
            </a:extLst>
          </p:cNvPr>
          <p:cNvSpPr/>
          <p:nvPr/>
        </p:nvSpPr>
        <p:spPr>
          <a:xfrm>
            <a:off x="6561280" y="5548284"/>
            <a:ext cx="507825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An approach is to aggregate multiple sample trajectories according to the </a:t>
            </a:r>
            <a:r>
              <a:rPr kumimoji="0" lang="en-US" sz="2400" b="1"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performance</a:t>
            </a:r>
            <a:r>
              <a:rPr kumimoji="0" lang="en-US" sz="24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a:t>
            </a:r>
          </a:p>
        </p:txBody>
      </p:sp>
      <p:pic>
        <p:nvPicPr>
          <p:cNvPr id="4" name="Graphic 3" descr="Thought with solid fill">
            <a:extLst>
              <a:ext uri="{FF2B5EF4-FFF2-40B4-BE49-F238E27FC236}">
                <a16:creationId xmlns:a16="http://schemas.microsoft.com/office/drawing/2014/main" id="{A151A538-EE59-E892-CCA2-3DC1132576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614" y="2890815"/>
            <a:ext cx="1569660" cy="1569660"/>
          </a:xfrm>
          <a:prstGeom prst="rect">
            <a:avLst/>
          </a:prstGeom>
        </p:spPr>
      </p:pic>
      <p:grpSp>
        <p:nvGrpSpPr>
          <p:cNvPr id="19" name="Group 18">
            <a:extLst>
              <a:ext uri="{FF2B5EF4-FFF2-40B4-BE49-F238E27FC236}">
                <a16:creationId xmlns:a16="http://schemas.microsoft.com/office/drawing/2014/main" id="{7EE9C25F-A07F-48FD-7B25-BF87F1173575}"/>
              </a:ext>
            </a:extLst>
          </p:cNvPr>
          <p:cNvGrpSpPr/>
          <p:nvPr/>
        </p:nvGrpSpPr>
        <p:grpSpPr>
          <a:xfrm>
            <a:off x="6652700" y="1601176"/>
            <a:ext cx="4687438" cy="3892850"/>
            <a:chOff x="394854" y="225136"/>
            <a:chExt cx="2888673" cy="2399002"/>
          </a:xfrm>
        </p:grpSpPr>
        <p:pic>
          <p:nvPicPr>
            <p:cNvPr id="20" name="Picture 19" descr="Chart, bar chart, histogram&#10;&#10;Description automatically generated">
              <a:extLst>
                <a:ext uri="{FF2B5EF4-FFF2-40B4-BE49-F238E27FC236}">
                  <a16:creationId xmlns:a16="http://schemas.microsoft.com/office/drawing/2014/main" id="{10FABB60-1CB9-5EBE-D627-D0A6F3B1C345}"/>
                </a:ext>
              </a:extLst>
            </p:cNvPr>
            <p:cNvPicPr>
              <a:picLocks noChangeAspect="1"/>
            </p:cNvPicPr>
            <p:nvPr/>
          </p:nvPicPr>
          <p:blipFill rotWithShape="1">
            <a:blip r:embed="rId5">
              <a:extLst>
                <a:ext uri="{28A0092B-C50C-407E-A947-70E740481C1C}">
                  <a14:useLocalDpi xmlns:a14="http://schemas.microsoft.com/office/drawing/2010/main" val="0"/>
                </a:ext>
              </a:extLst>
            </a:blip>
            <a:srcRect l="10796" t="8207" r="10227" b="4341"/>
            <a:stretch/>
          </p:blipFill>
          <p:spPr>
            <a:xfrm>
              <a:off x="394854" y="225136"/>
              <a:ext cx="2888673" cy="2399002"/>
            </a:xfrm>
            <a:prstGeom prst="rect">
              <a:avLst/>
            </a:prstGeom>
          </p:spPr>
        </p:pic>
        <p:sp>
          <p:nvSpPr>
            <p:cNvPr id="21" name="Rectangle 20">
              <a:extLst>
                <a:ext uri="{FF2B5EF4-FFF2-40B4-BE49-F238E27FC236}">
                  <a16:creationId xmlns:a16="http://schemas.microsoft.com/office/drawing/2014/main" id="{16B12541-6FC5-CBD6-501A-6E97FF9D026F}"/>
                </a:ext>
              </a:extLst>
            </p:cNvPr>
            <p:cNvSpPr/>
            <p:nvPr/>
          </p:nvSpPr>
          <p:spPr>
            <a:xfrm>
              <a:off x="984105" y="1952192"/>
              <a:ext cx="280555" cy="1454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42F3BB7-BA5D-5DA2-71EC-790CBC6FC735}"/>
                </a:ext>
              </a:extLst>
            </p:cNvPr>
            <p:cNvSpPr/>
            <p:nvPr/>
          </p:nvSpPr>
          <p:spPr>
            <a:xfrm rot="900000">
              <a:off x="1171790" y="1956954"/>
              <a:ext cx="97631"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D7DA6FA-8982-9DB4-D192-F01556D8FC80}"/>
                </a:ext>
              </a:extLst>
            </p:cNvPr>
            <p:cNvSpPr/>
            <p:nvPr/>
          </p:nvSpPr>
          <p:spPr>
            <a:xfrm rot="900000">
              <a:off x="1171790" y="2054586"/>
              <a:ext cx="97631"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36BD3A9-C3DD-71E2-850A-1FA70672FBB1}"/>
                </a:ext>
              </a:extLst>
            </p:cNvPr>
            <p:cNvSpPr/>
            <p:nvPr/>
          </p:nvSpPr>
          <p:spPr>
            <a:xfrm>
              <a:off x="983668" y="1954571"/>
              <a:ext cx="97631"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B13015C3-AAFB-C688-95C3-74A22AAF338D}"/>
                </a:ext>
              </a:extLst>
            </p:cNvPr>
            <p:cNvSpPr/>
            <p:nvPr/>
          </p:nvSpPr>
          <p:spPr>
            <a:xfrm>
              <a:off x="983666" y="2049819"/>
              <a:ext cx="97631"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Graphic 14" descr="Target with solid fill">
              <a:extLst>
                <a:ext uri="{FF2B5EF4-FFF2-40B4-BE49-F238E27FC236}">
                  <a16:creationId xmlns:a16="http://schemas.microsoft.com/office/drawing/2014/main" id="{4EAB7A31-E046-AEA8-4F47-86D411683F0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81225" y="628650"/>
              <a:ext cx="254000" cy="254000"/>
            </a:xfrm>
            <a:prstGeom prst="rect">
              <a:avLst/>
            </a:prstGeom>
          </p:spPr>
        </p:pic>
      </p:grpSp>
      <p:pic>
        <p:nvPicPr>
          <p:cNvPr id="1026" name="Picture 2" descr="See the source image">
            <a:extLst>
              <a:ext uri="{FF2B5EF4-FFF2-40B4-BE49-F238E27FC236}">
                <a16:creationId xmlns:a16="http://schemas.microsoft.com/office/drawing/2014/main" id="{7FE22D52-935A-1181-6A3C-288ED13EEDD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43" t="17736" r="72257" b="25510"/>
          <a:stretch/>
        </p:blipFill>
        <p:spPr bwMode="auto">
          <a:xfrm>
            <a:off x="2518902" y="2122432"/>
            <a:ext cx="2973599" cy="270236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B652020C-934D-C026-1384-310D0B777906}"/>
              </a:ext>
            </a:extLst>
          </p:cNvPr>
          <p:cNvSpPr/>
          <p:nvPr/>
        </p:nvSpPr>
        <p:spPr>
          <a:xfrm rot="16200000">
            <a:off x="10536381" y="3226921"/>
            <a:ext cx="196042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performance</a:t>
            </a:r>
          </a:p>
        </p:txBody>
      </p:sp>
      <p:sp>
        <p:nvSpPr>
          <p:cNvPr id="30" name="Rectangle 29">
            <a:extLst>
              <a:ext uri="{FF2B5EF4-FFF2-40B4-BE49-F238E27FC236}">
                <a16:creationId xmlns:a16="http://schemas.microsoft.com/office/drawing/2014/main" id="{DE2FB3BF-0F93-6907-D30D-12F10ED5479E}"/>
              </a:ext>
            </a:extLst>
          </p:cNvPr>
          <p:cNvSpPr/>
          <p:nvPr/>
        </p:nvSpPr>
        <p:spPr>
          <a:xfrm rot="16200000">
            <a:off x="11128052" y="1861899"/>
            <a:ext cx="767536" cy="46166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FF0000"/>
                </a:solidFill>
                <a:effectLst/>
                <a:uLnTx/>
                <a:uFillTx/>
                <a:latin typeface="Calibri" panose="020F0502020204030204" pitchFamily="34" charset="0"/>
                <a:ea typeface="Helvetica" charset="0"/>
                <a:cs typeface="Calibri" panose="020F0502020204030204" pitchFamily="34" charset="0"/>
              </a:rPr>
              <a:t>high</a:t>
            </a:r>
          </a:p>
        </p:txBody>
      </p:sp>
      <p:sp>
        <p:nvSpPr>
          <p:cNvPr id="31" name="Rectangle 30">
            <a:extLst>
              <a:ext uri="{FF2B5EF4-FFF2-40B4-BE49-F238E27FC236}">
                <a16:creationId xmlns:a16="http://schemas.microsoft.com/office/drawing/2014/main" id="{29671A87-90E9-5477-BB45-A45F2989B24E}"/>
              </a:ext>
            </a:extLst>
          </p:cNvPr>
          <p:cNvSpPr/>
          <p:nvPr/>
        </p:nvSpPr>
        <p:spPr>
          <a:xfrm rot="16200000">
            <a:off x="11128052" y="4692616"/>
            <a:ext cx="76753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F6FC6">
                    <a:lumMod val="75000"/>
                  </a:srgbClr>
                </a:solidFill>
                <a:effectLst/>
                <a:uLnTx/>
                <a:uFillTx/>
                <a:latin typeface="Calibri" panose="020F0502020204030204" pitchFamily="34" charset="0"/>
                <a:ea typeface="Helvetica" charset="0"/>
                <a:cs typeface="Calibri" panose="020F0502020204030204" pitchFamily="34" charset="0"/>
              </a:rPr>
              <a:t>low</a:t>
            </a:r>
          </a:p>
        </p:txBody>
      </p:sp>
    </p:spTree>
    <p:extLst>
      <p:ext uri="{BB962C8B-B14F-4D97-AF65-F5344CB8AC3E}">
        <p14:creationId xmlns:p14="http://schemas.microsoft.com/office/powerpoint/2010/main" val="9551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Path integral method</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sp>
        <p:nvSpPr>
          <p:cNvPr id="7" name="TextBox 6">
            <a:extLst>
              <a:ext uri="{FF2B5EF4-FFF2-40B4-BE49-F238E27FC236}">
                <a16:creationId xmlns:a16="http://schemas.microsoft.com/office/drawing/2014/main" id="{5E85F00B-0A2A-45D1-BD64-97EB21FB0092}"/>
              </a:ext>
            </a:extLst>
          </p:cNvPr>
          <p:cNvSpPr txBox="1"/>
          <p:nvPr/>
        </p:nvSpPr>
        <p:spPr>
          <a:xfrm>
            <a:off x="544151" y="1027680"/>
            <a:ext cx="104789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Using GPU, a large number of sample trajectories can be generated in </a:t>
            </a: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real time</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US" sz="7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8" name="Picture 7" descr="Chart&#10;&#10;Description automatically generated">
            <a:extLst>
              <a:ext uri="{FF2B5EF4-FFF2-40B4-BE49-F238E27FC236}">
                <a16:creationId xmlns:a16="http://schemas.microsoft.com/office/drawing/2014/main" id="{30453291-0595-187B-057E-79C5C39C8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22" y="1748108"/>
            <a:ext cx="4688498" cy="4688498"/>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B7290B0E-D8F6-37DD-EA42-75C86ED761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036" y="1773508"/>
            <a:ext cx="5362064" cy="4596054"/>
          </a:xfrm>
          <a:prstGeom prst="rect">
            <a:avLst/>
          </a:prstGeom>
        </p:spPr>
      </p:pic>
      <p:grpSp>
        <p:nvGrpSpPr>
          <p:cNvPr id="19" name="Group 18">
            <a:extLst>
              <a:ext uri="{FF2B5EF4-FFF2-40B4-BE49-F238E27FC236}">
                <a16:creationId xmlns:a16="http://schemas.microsoft.com/office/drawing/2014/main" id="{095BD3CD-D2D8-D062-750F-2388F834ACE4}"/>
              </a:ext>
            </a:extLst>
          </p:cNvPr>
          <p:cNvGrpSpPr/>
          <p:nvPr/>
        </p:nvGrpSpPr>
        <p:grpSpPr>
          <a:xfrm>
            <a:off x="4267200" y="1788454"/>
            <a:ext cx="4634903" cy="1951453"/>
            <a:chOff x="4267200" y="1788454"/>
            <a:chExt cx="4634903" cy="1951453"/>
          </a:xfrm>
        </p:grpSpPr>
        <p:sp>
          <p:nvSpPr>
            <p:cNvPr id="2" name="TextBox 1">
              <a:extLst>
                <a:ext uri="{FF2B5EF4-FFF2-40B4-BE49-F238E27FC236}">
                  <a16:creationId xmlns:a16="http://schemas.microsoft.com/office/drawing/2014/main" id="{A1BF683F-70AD-FDC3-C902-40BAD3B9EC8E}"/>
                </a:ext>
              </a:extLst>
            </p:cNvPr>
            <p:cNvSpPr txBox="1"/>
            <p:nvPr/>
          </p:nvSpPr>
          <p:spPr>
            <a:xfrm>
              <a:off x="5681022" y="2539578"/>
              <a:ext cx="1508062" cy="1200329"/>
            </a:xfrm>
            <a:prstGeom prst="rect">
              <a:avLst/>
            </a:prstGeom>
            <a:solidFill>
              <a:schemeClr val="bg1"/>
            </a:solidFill>
            <a:ln w="38100">
              <a:solidFill>
                <a:schemeClr val="bg1">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10,000 trajectories with 50 time steps</a:t>
              </a:r>
            </a:p>
          </p:txBody>
        </p:sp>
        <p:sp>
          <p:nvSpPr>
            <p:cNvPr id="4" name="Oval 3">
              <a:extLst>
                <a:ext uri="{FF2B5EF4-FFF2-40B4-BE49-F238E27FC236}">
                  <a16:creationId xmlns:a16="http://schemas.microsoft.com/office/drawing/2014/main" id="{6136346A-DA76-6D49-E47C-446141B2BE8C}"/>
                </a:ext>
              </a:extLst>
            </p:cNvPr>
            <p:cNvSpPr/>
            <p:nvPr/>
          </p:nvSpPr>
          <p:spPr>
            <a:xfrm>
              <a:off x="4267200" y="1788454"/>
              <a:ext cx="1078520" cy="780705"/>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78BAFB96-B6D9-C12C-CA8A-1740A9828056}"/>
                </a:ext>
              </a:extLst>
            </p:cNvPr>
            <p:cNvSpPr/>
            <p:nvPr/>
          </p:nvSpPr>
          <p:spPr>
            <a:xfrm>
              <a:off x="7823583" y="2779054"/>
              <a:ext cx="1078520" cy="780705"/>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6BE0A38F-224C-4661-08F0-A23988F62E06}"/>
                </a:ext>
              </a:extLst>
            </p:cNvPr>
            <p:cNvCxnSpPr>
              <a:cxnSpLocks/>
              <a:stCxn id="4" idx="5"/>
              <a:endCxn id="2" idx="1"/>
            </p:cNvCxnSpPr>
            <p:nvPr/>
          </p:nvCxnSpPr>
          <p:spPr>
            <a:xfrm>
              <a:off x="5187774" y="2454827"/>
              <a:ext cx="493248" cy="684916"/>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9B0E675-7F02-4494-3099-6966BB7799DE}"/>
                </a:ext>
              </a:extLst>
            </p:cNvPr>
            <p:cNvCxnSpPr>
              <a:cxnSpLocks/>
              <a:stCxn id="2" idx="3"/>
              <a:endCxn id="11" idx="2"/>
            </p:cNvCxnSpPr>
            <p:nvPr/>
          </p:nvCxnSpPr>
          <p:spPr>
            <a:xfrm>
              <a:off x="7189084" y="3139743"/>
              <a:ext cx="634499" cy="29664"/>
            </a:xfrm>
            <a:prstGeom prst="line">
              <a:avLst/>
            </a:prstGeom>
          </p:spPr>
          <p:style>
            <a:lnRef idx="1">
              <a:schemeClr val="dk1"/>
            </a:lnRef>
            <a:fillRef idx="0">
              <a:schemeClr val="dk1"/>
            </a:fillRef>
            <a:effectRef idx="0">
              <a:schemeClr val="dk1"/>
            </a:effectRef>
            <a:fontRef idx="minor">
              <a:schemeClr val="tx1"/>
            </a:fontRef>
          </p:style>
        </p:cxnSp>
      </p:grpSp>
      <p:sp>
        <p:nvSpPr>
          <p:cNvPr id="20" name="TextBox 19">
            <a:extLst>
              <a:ext uri="{FF2B5EF4-FFF2-40B4-BE49-F238E27FC236}">
                <a16:creationId xmlns:a16="http://schemas.microsoft.com/office/drawing/2014/main" id="{FD71C15B-7824-EF78-6984-F3D17E3E9FA8}"/>
              </a:ext>
            </a:extLst>
          </p:cNvPr>
          <p:cNvSpPr txBox="1"/>
          <p:nvPr/>
        </p:nvSpPr>
        <p:spPr>
          <a:xfrm>
            <a:off x="10488496" y="2964228"/>
            <a:ext cx="1422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Aggregated trajectory</a:t>
            </a:r>
          </a:p>
        </p:txBody>
      </p:sp>
      <p:sp>
        <p:nvSpPr>
          <p:cNvPr id="22" name="TextBox 21">
            <a:extLst>
              <a:ext uri="{FF2B5EF4-FFF2-40B4-BE49-F238E27FC236}">
                <a16:creationId xmlns:a16="http://schemas.microsoft.com/office/drawing/2014/main" id="{00BFD21E-54B3-66FB-8F3B-F26E004C5521}"/>
              </a:ext>
            </a:extLst>
          </p:cNvPr>
          <p:cNvSpPr txBox="1"/>
          <p:nvPr/>
        </p:nvSpPr>
        <p:spPr>
          <a:xfrm>
            <a:off x="4318250" y="2673754"/>
            <a:ext cx="1422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Aggregated trajectory</a:t>
            </a:r>
          </a:p>
        </p:txBody>
      </p:sp>
    </p:spTree>
    <p:extLst>
      <p:ext uri="{BB962C8B-B14F-4D97-AF65-F5344CB8AC3E}">
        <p14:creationId xmlns:p14="http://schemas.microsoft.com/office/powerpoint/2010/main" val="424223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0A02C2-6117-7A4E-B6CD-E3CE47757B7A}"/>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A5B470F-0878-EE48-B685-ECB44EE37A4F}"/>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Path integral method</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pic>
        <p:nvPicPr>
          <p:cNvPr id="12" name="videoAbelmanuav60">
            <a:hlinkClick r:id="" action="ppaction://media"/>
            <a:extLst>
              <a:ext uri="{FF2B5EF4-FFF2-40B4-BE49-F238E27FC236}">
                <a16:creationId xmlns:a16="http://schemas.microsoft.com/office/drawing/2014/main" id="{86063060-A8CD-EED5-14A5-55B7813F27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0477" t="6239" r="42625"/>
          <a:stretch/>
        </p:blipFill>
        <p:spPr>
          <a:xfrm>
            <a:off x="530214" y="1529712"/>
            <a:ext cx="5020906" cy="5019040"/>
          </a:xfrm>
          <a:prstGeom prst="rect">
            <a:avLst/>
          </a:prstGeom>
        </p:spPr>
      </p:pic>
      <p:pic>
        <p:nvPicPr>
          <p:cNvPr id="2" name="videoPikulaugv50">
            <a:hlinkClick r:id="" action="ppaction://media"/>
            <a:extLst>
              <a:ext uri="{FF2B5EF4-FFF2-40B4-BE49-F238E27FC236}">
                <a16:creationId xmlns:a16="http://schemas.microsoft.com/office/drawing/2014/main" id="{3480588B-FDF0-0ABC-5F3C-24BC3AA7802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9423" t="6239" r="37871"/>
          <a:stretch/>
        </p:blipFill>
        <p:spPr>
          <a:xfrm>
            <a:off x="6134600" y="1529712"/>
            <a:ext cx="5642706" cy="5019040"/>
          </a:xfrm>
          <a:prstGeom prst="rect">
            <a:avLst/>
          </a:prstGeom>
        </p:spPr>
      </p:pic>
      <p:sp>
        <p:nvSpPr>
          <p:cNvPr id="9" name="TextBox 8">
            <a:extLst>
              <a:ext uri="{FF2B5EF4-FFF2-40B4-BE49-F238E27FC236}">
                <a16:creationId xmlns:a16="http://schemas.microsoft.com/office/drawing/2014/main" id="{00775105-DD7C-FEA7-FF25-E08508584B36}"/>
              </a:ext>
            </a:extLst>
          </p:cNvPr>
          <p:cNvSpPr txBox="1"/>
          <p:nvPr/>
        </p:nvSpPr>
        <p:spPr>
          <a:xfrm>
            <a:off x="1" y="1027680"/>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Real time calculation of the optimal trajectories is useful in </a:t>
            </a:r>
            <a:r>
              <a:rPr kumimoji="0" lang="en-US" sz="2400" b="1" i="0" u="sng"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autonomy pipeline</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en-US" sz="72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187725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0" fill="hold"/>
                                        <p:tgtEl>
                                          <p:spTgt spid="12"/>
                                        </p:tgtEl>
                                      </p:cBhvr>
                                    </p:cmd>
                                  </p:childTnLst>
                                </p:cTn>
                              </p:par>
                              <p:par>
                                <p:cTn id="7" presetID="1" presetClass="mediacall" presetSubtype="0" fill="hold" nodeType="withEffect">
                                  <p:stCondLst>
                                    <p:cond delay="0"/>
                                  </p:stCondLst>
                                  <p:childTnLst>
                                    <p:cmd type="call" cmd="playFrom(0.0)">
                                      <p:cBhvr>
                                        <p:cTn id="8" dur="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2"/>
                </p:tgtEl>
              </p:cMediaNode>
            </p:video>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0A3416-50B0-B510-66BE-EC621AC08578}"/>
              </a:ext>
            </a:extLst>
          </p:cNvPr>
          <p:cNvSpPr/>
          <p:nvPr/>
        </p:nvSpPr>
        <p:spPr>
          <a:xfrm flipV="1">
            <a:off x="0" y="1"/>
            <a:ext cx="12192001" cy="825003"/>
          </a:xfrm>
          <a:prstGeom prst="rect">
            <a:avLst/>
          </a:prstGeom>
          <a:solidFill>
            <a:srgbClr val="11486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DDD172F-8A8E-712A-7B98-47E16E23B286}"/>
              </a:ext>
            </a:extLst>
          </p:cNvPr>
          <p:cNvSpPr txBox="1">
            <a:spLocks/>
          </p:cNvSpPr>
          <p:nvPr/>
        </p:nvSpPr>
        <p:spPr>
          <a:xfrm>
            <a:off x="339973" y="95595"/>
            <a:ext cx="10515600" cy="6415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9900"/>
                </a:solidFill>
                <a:effectLst/>
                <a:uLnTx/>
                <a:uFillTx/>
                <a:latin typeface="Franklin Gothic Demi" panose="020B0703020102020204" pitchFamily="34" charset="0"/>
                <a:ea typeface="+mj-ea"/>
                <a:cs typeface="+mj-cs"/>
              </a:rPr>
              <a:t>MPPI </a:t>
            </a:r>
            <a:r>
              <a:rPr kumimoji="0" lang="en-US" sz="3200" b="0" i="0" u="none" strike="noStrike" kern="1200" cap="none" spc="0" normalizeH="0" baseline="0" noProof="0" dirty="0">
                <a:ln>
                  <a:noFill/>
                </a:ln>
                <a:solidFill>
                  <a:schemeClr val="bg1"/>
                </a:solidFill>
                <a:effectLst/>
                <a:uLnTx/>
                <a:uFillTx/>
                <a:latin typeface="Franklin Gothic Demi" panose="020B0703020102020204" pitchFamily="34" charset="0"/>
                <a:ea typeface="+mj-ea"/>
                <a:cs typeface="+mj-cs"/>
              </a:rPr>
              <a:t>- </a:t>
            </a:r>
            <a:r>
              <a:rPr kumimoji="0" lang="en-US" sz="3200" b="0" i="0" u="none" strike="noStrike" kern="1200" cap="none" spc="0" normalizeH="0" baseline="0" noProof="0" dirty="0">
                <a:ln>
                  <a:noFill/>
                </a:ln>
                <a:solidFill>
                  <a:prstClr val="white"/>
                </a:solidFill>
                <a:effectLst/>
                <a:uLnTx/>
                <a:uFillTx/>
                <a:latin typeface="Franklin Gothic Demi" panose="020B0703020102020204" pitchFamily="34" charset="0"/>
                <a:ea typeface="+mj-ea"/>
                <a:cs typeface="+mj-cs"/>
              </a:rPr>
              <a:t>Path integral method*</a:t>
            </a:r>
            <a:endParaRPr kumimoji="0" lang="en-US" sz="3200" b="1" i="0" u="none" strike="noStrike" kern="1200" cap="none" spc="0" normalizeH="0" baseline="0" noProof="0" dirty="0">
              <a:ln>
                <a:noFill/>
              </a:ln>
              <a:solidFill>
                <a:prstClr val="white"/>
              </a:solidFill>
              <a:effectLst/>
              <a:uLnTx/>
              <a:uFillTx/>
              <a:latin typeface="Franklin Gothic Demi" panose="020B0603020102020204" pitchFamily="34" charset="0"/>
              <a:ea typeface="+mj-ea"/>
              <a:cs typeface="+mj-cs"/>
            </a:endParaRPr>
          </a:p>
        </p:txBody>
      </p:sp>
      <p:sp>
        <p:nvSpPr>
          <p:cNvPr id="5" name="Rectangle 4">
            <a:extLst>
              <a:ext uri="{FF2B5EF4-FFF2-40B4-BE49-F238E27FC236}">
                <a16:creationId xmlns:a16="http://schemas.microsoft.com/office/drawing/2014/main" id="{D8C91751-883E-4CF8-37CD-7572EF793840}"/>
              </a:ext>
            </a:extLst>
          </p:cNvPr>
          <p:cNvSpPr/>
          <p:nvPr/>
        </p:nvSpPr>
        <p:spPr>
          <a:xfrm>
            <a:off x="375082" y="845190"/>
            <a:ext cx="113847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Consider the finite horizon optimal control with the following stochastic dynamic and cost.</a:t>
            </a:r>
          </a:p>
        </p:txBody>
      </p:sp>
      <p:pic>
        <p:nvPicPr>
          <p:cNvPr id="1026" name="Picture 2">
            <a:extLst>
              <a:ext uri="{FF2B5EF4-FFF2-40B4-BE49-F238E27FC236}">
                <a16:creationId xmlns:a16="http://schemas.microsoft.com/office/drawing/2014/main" id="{73E157EC-CFBB-05F3-F88F-440014D2EE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5439" y="1510718"/>
            <a:ext cx="5550542" cy="21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a:extLst>
              <a:ext uri="{FF2B5EF4-FFF2-40B4-BE49-F238E27FC236}">
                <a16:creationId xmlns:a16="http://schemas.microsoft.com/office/drawing/2014/main" id="{66C426A3-6551-010D-163D-920355BA8D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7900" y="2218489"/>
            <a:ext cx="7699848" cy="544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Left Brace 7">
            <a:extLst>
              <a:ext uri="{FF2B5EF4-FFF2-40B4-BE49-F238E27FC236}">
                <a16:creationId xmlns:a16="http://schemas.microsoft.com/office/drawing/2014/main" id="{B4903A27-7D9C-556A-440C-6E99098994B1}"/>
              </a:ext>
            </a:extLst>
          </p:cNvPr>
          <p:cNvSpPr/>
          <p:nvPr/>
        </p:nvSpPr>
        <p:spPr>
          <a:xfrm rot="5400000" flipH="1">
            <a:off x="8131396" y="1157975"/>
            <a:ext cx="188360" cy="1320809"/>
          </a:xfrm>
          <a:prstGeom prst="leftBrace">
            <a:avLst/>
          </a:prstGeom>
          <a:ln w="28575">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3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57ABB3B-C59D-0389-091F-B75CF4D65E03}"/>
              </a:ext>
            </a:extLst>
          </p:cNvPr>
          <p:cNvSpPr txBox="1"/>
          <p:nvPr/>
        </p:nvSpPr>
        <p:spPr>
          <a:xfrm>
            <a:off x="7604760" y="1818379"/>
            <a:ext cx="457199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random perturbation (</a:t>
            </a:r>
            <a:r>
              <a:rPr kumimoji="0" lang="en-US" sz="2000" b="0" i="1"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Brownian</a:t>
            </a: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 motion) </a:t>
            </a:r>
            <a:endParaRPr kumimoji="0" lang="en-US" sz="72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3D57CDB-7012-7195-82BE-E641D6070A8C}"/>
                  </a:ext>
                </a:extLst>
              </p:cNvPr>
              <p:cNvSpPr/>
              <p:nvPr/>
            </p:nvSpPr>
            <p:spPr>
              <a:xfrm>
                <a:off x="394332" y="3056735"/>
                <a:ext cx="11384796"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Path Integral Method [Kappen 2005] calculates the optimal control using samples from uncontrolled with the constraint                                  where </a:t>
                </a:r>
                <a14:m>
                  <m:oMath xmlns:m="http://schemas.openxmlformats.org/officeDocument/2006/math">
                    <m:r>
                      <a:rPr kumimoji="0" lang="en-US" sz="2000" b="0" i="1" u="none" strike="noStrike" kern="1200" cap="none" spc="0" normalizeH="0" baseline="0" noProof="0" smtClean="0">
                        <a:ln>
                          <a:noFill/>
                        </a:ln>
                        <a:solidFill>
                          <a:srgbClr val="131F33"/>
                        </a:solidFill>
                        <a:effectLst/>
                        <a:uLnTx/>
                        <a:uFillTx/>
                        <a:latin typeface="Cambria Math" panose="02040503050406030204" pitchFamily="18" charset="0"/>
                        <a:ea typeface="Helvetica" charset="0"/>
                        <a:cs typeface="Calibri" panose="020F0502020204030204" pitchFamily="34" charset="0"/>
                      </a:rPr>
                      <m:t>𝜎</m:t>
                    </m:r>
                  </m:oMath>
                </a14:m>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 is the covariance of the random perturbation</a:t>
                </a:r>
              </a:p>
            </p:txBody>
          </p:sp>
        </mc:Choice>
        <mc:Fallback xmlns="">
          <p:sp>
            <p:nvSpPr>
              <p:cNvPr id="10" name="Rectangle 9">
                <a:extLst>
                  <a:ext uri="{FF2B5EF4-FFF2-40B4-BE49-F238E27FC236}">
                    <a16:creationId xmlns:a16="http://schemas.microsoft.com/office/drawing/2014/main" id="{D3D57CDB-7012-7195-82BE-E641D6070A8C}"/>
                  </a:ext>
                </a:extLst>
              </p:cNvPr>
              <p:cNvSpPr>
                <a:spLocks noRot="1" noChangeAspect="1" noMove="1" noResize="1" noEditPoints="1" noAdjustHandles="1" noChangeArrowheads="1" noChangeShapeType="1" noTextEdit="1"/>
              </p:cNvSpPr>
              <p:nvPr/>
            </p:nvSpPr>
            <p:spPr>
              <a:xfrm>
                <a:off x="394332" y="3056735"/>
                <a:ext cx="11384796" cy="707886"/>
              </a:xfrm>
              <a:prstGeom prst="rect">
                <a:avLst/>
              </a:prstGeom>
              <a:blipFill>
                <a:blip r:embed="rId5"/>
                <a:stretch>
                  <a:fillRect l="-589" t="-4274" b="-13675"/>
                </a:stretch>
              </a:blipFill>
            </p:spPr>
            <p:txBody>
              <a:bodyPr/>
              <a:lstStyle/>
              <a:p>
                <a:r>
                  <a:rPr lang="en-US">
                    <a:noFill/>
                  </a:rPr>
                  <a:t> </a:t>
                </a:r>
              </a:p>
            </p:txBody>
          </p:sp>
        </mc:Fallback>
      </mc:AlternateContent>
      <p:pic>
        <p:nvPicPr>
          <p:cNvPr id="6" name="Picture 2">
            <a:extLst>
              <a:ext uri="{FF2B5EF4-FFF2-40B4-BE49-F238E27FC236}">
                <a16:creationId xmlns:a16="http://schemas.microsoft.com/office/drawing/2014/main" id="{73B72A7B-AFC4-CF60-81C5-AE5135E5BA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7064" y="5239982"/>
            <a:ext cx="4808436" cy="67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1067B865-B329-C699-4007-E304819A84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1341" y="5264312"/>
            <a:ext cx="3157328" cy="6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a:extLst>
              <a:ext uri="{FF2B5EF4-FFF2-40B4-BE49-F238E27FC236}">
                <a16:creationId xmlns:a16="http://schemas.microsoft.com/office/drawing/2014/main" id="{7B8CD0F0-2B73-31CD-B018-A4AD7B94F8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35439" y="3945716"/>
            <a:ext cx="5855566" cy="6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a:extLst>
              <a:ext uri="{FF2B5EF4-FFF2-40B4-BE49-F238E27FC236}">
                <a16:creationId xmlns:a16="http://schemas.microsoft.com/office/drawing/2014/main" id="{F2ABC502-03CF-50BF-913C-662FE9E4038F}"/>
              </a:ext>
            </a:extLst>
          </p:cNvPr>
          <p:cNvSpPr/>
          <p:nvPr/>
        </p:nvSpPr>
        <p:spPr>
          <a:xfrm>
            <a:off x="6073553" y="5368296"/>
            <a:ext cx="1005843"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31F33"/>
                </a:solidFill>
                <a:effectLst/>
                <a:uLnTx/>
                <a:uFillTx/>
                <a:latin typeface="Calibri" panose="020F0502020204030204" pitchFamily="34" charset="0"/>
                <a:ea typeface="Helvetica" charset="0"/>
                <a:cs typeface="Calibri" panose="020F0502020204030204" pitchFamily="34" charset="0"/>
              </a:rPr>
              <a:t>where</a:t>
            </a:r>
          </a:p>
        </p:txBody>
      </p:sp>
      <p:sp>
        <p:nvSpPr>
          <p:cNvPr id="15" name="Left Brace 14">
            <a:extLst>
              <a:ext uri="{FF2B5EF4-FFF2-40B4-BE49-F238E27FC236}">
                <a16:creationId xmlns:a16="http://schemas.microsoft.com/office/drawing/2014/main" id="{C559650F-4479-23CB-AC16-F8678BA1A253}"/>
              </a:ext>
            </a:extLst>
          </p:cNvPr>
          <p:cNvSpPr/>
          <p:nvPr/>
        </p:nvSpPr>
        <p:spPr>
          <a:xfrm rot="5400000" flipH="1">
            <a:off x="5910380" y="4031108"/>
            <a:ext cx="188360" cy="1219201"/>
          </a:xfrm>
          <a:prstGeom prst="leftBrace">
            <a:avLst/>
          </a:prstGeom>
          <a:ln w="28575">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3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FDE6885-50C7-EBC7-9545-F7B8E6EDC4AC}"/>
              </a:ext>
            </a:extLst>
          </p:cNvPr>
          <p:cNvSpPr txBox="1"/>
          <p:nvPr/>
        </p:nvSpPr>
        <p:spPr>
          <a:xfrm>
            <a:off x="5464184" y="4667286"/>
            <a:ext cx="24510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random perturbation</a:t>
            </a:r>
            <a:endParaRPr kumimoji="0" lang="en-US" sz="72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endParaRPr>
          </a:p>
        </p:txBody>
      </p:sp>
      <p:sp>
        <p:nvSpPr>
          <p:cNvPr id="17" name="Left Brace 16">
            <a:extLst>
              <a:ext uri="{FF2B5EF4-FFF2-40B4-BE49-F238E27FC236}">
                <a16:creationId xmlns:a16="http://schemas.microsoft.com/office/drawing/2014/main" id="{34029664-E053-F737-4EF1-C499D845250C}"/>
              </a:ext>
            </a:extLst>
          </p:cNvPr>
          <p:cNvSpPr/>
          <p:nvPr/>
        </p:nvSpPr>
        <p:spPr>
          <a:xfrm rot="5400000" flipH="1">
            <a:off x="7353359" y="5656192"/>
            <a:ext cx="188360" cy="432396"/>
          </a:xfrm>
          <a:prstGeom prst="leftBrace">
            <a:avLst/>
          </a:prstGeom>
          <a:ln w="28575">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3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1F14C461-86B7-AC6E-8F30-A9456BE77AB5}"/>
              </a:ext>
            </a:extLst>
          </p:cNvPr>
          <p:cNvSpPr txBox="1"/>
          <p:nvPr/>
        </p:nvSpPr>
        <p:spPr>
          <a:xfrm>
            <a:off x="7188875" y="5909978"/>
            <a:ext cx="24510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Path integral cost</a:t>
            </a:r>
            <a:endParaRPr kumimoji="0" lang="en-US" sz="72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endParaRPr>
          </a:p>
        </p:txBody>
      </p:sp>
      <p:sp>
        <p:nvSpPr>
          <p:cNvPr id="19" name="Left Brace 18">
            <a:extLst>
              <a:ext uri="{FF2B5EF4-FFF2-40B4-BE49-F238E27FC236}">
                <a16:creationId xmlns:a16="http://schemas.microsoft.com/office/drawing/2014/main" id="{6C227D27-8196-0CC6-B0F1-3A7E42272540}"/>
              </a:ext>
            </a:extLst>
          </p:cNvPr>
          <p:cNvSpPr/>
          <p:nvPr/>
        </p:nvSpPr>
        <p:spPr>
          <a:xfrm rot="5400000" flipH="1">
            <a:off x="4774009" y="5008770"/>
            <a:ext cx="188360" cy="2070658"/>
          </a:xfrm>
          <a:prstGeom prst="leftBrace">
            <a:avLst/>
          </a:prstGeom>
          <a:ln w="28575">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93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5DBB16DA-EC76-05E3-1C43-41B31BD9C9DC}"/>
              </a:ext>
            </a:extLst>
          </p:cNvPr>
          <p:cNvSpPr txBox="1"/>
          <p:nvPr/>
        </p:nvSpPr>
        <p:spPr>
          <a:xfrm>
            <a:off x="2819400" y="6081687"/>
            <a:ext cx="41208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rPr>
              <a:t>Cost weighted random perturbation</a:t>
            </a:r>
            <a:endParaRPr kumimoji="0" lang="en-US" sz="7200" b="0" i="0" u="none" strike="noStrike" kern="1200" cap="none" spc="0" normalizeH="0" baseline="0" noProof="0" dirty="0">
              <a:ln>
                <a:noFill/>
              </a:ln>
              <a:solidFill>
                <a:srgbClr val="FF9300"/>
              </a:solidFill>
              <a:effectLst/>
              <a:uLnTx/>
              <a:uFillTx/>
              <a:latin typeface="Calibri" panose="020F0502020204030204" pitchFamily="34" charset="0"/>
              <a:ea typeface="+mn-ea"/>
              <a:cs typeface="Calibri" panose="020F0502020204030204" pitchFamily="34" charset="0"/>
            </a:endParaRPr>
          </a:p>
        </p:txBody>
      </p:sp>
      <p:pic>
        <p:nvPicPr>
          <p:cNvPr id="21" name="Picture 2">
            <a:extLst>
              <a:ext uri="{FF2B5EF4-FFF2-40B4-BE49-F238E27FC236}">
                <a16:creationId xmlns:a16="http://schemas.microsoft.com/office/drawing/2014/main" id="{8DE009C1-B52B-5A01-ADD4-1AD87FA9DB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19600" y="3443820"/>
            <a:ext cx="1576100" cy="23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a:extLst>
              <a:ext uri="{FF2B5EF4-FFF2-40B4-BE49-F238E27FC236}">
                <a16:creationId xmlns:a16="http://schemas.microsoft.com/office/drawing/2014/main" id="{D430A514-8A7E-85DD-7A67-3138EB7CABF6}"/>
              </a:ext>
            </a:extLst>
          </p:cNvPr>
          <p:cNvSpPr txBox="1"/>
          <p:nvPr/>
        </p:nvSpPr>
        <p:spPr>
          <a:xfrm>
            <a:off x="445405" y="6545985"/>
            <a:ext cx="11333723"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*Kappen, Hilbert J. "Path integrals and symmetry breaking for optimal control theory." </a:t>
            </a:r>
            <a:r>
              <a:rPr kumimoji="0" lang="en-US" sz="1200" b="0" i="1" u="none" strike="noStrike" kern="1200" cap="none" spc="0" normalizeH="0" baseline="0" noProof="0" dirty="0">
                <a:ln>
                  <a:noFill/>
                </a:ln>
                <a:solidFill>
                  <a:srgbClr val="222222"/>
                </a:solidFill>
                <a:effectLst/>
                <a:uLnTx/>
                <a:uFillTx/>
                <a:latin typeface="Arial" panose="020B0604020202020204" pitchFamily="34" charset="0"/>
                <a:ea typeface="+mn-ea"/>
                <a:cs typeface="+mn-cs"/>
              </a:rPr>
              <a:t>Journal of statistical mechanics: theory and experiment</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mn-ea"/>
                <a:cs typeface="+mn-cs"/>
              </a:rPr>
              <a:t> 2005.11 (2005): P11011.</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74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p:bldP spid="14" grpId="0"/>
      <p:bldP spid="15" grpId="0" animBg="1"/>
      <p:bldP spid="16" grpId="0"/>
      <p:bldP spid="17" grpId="0" animBg="1"/>
      <p:bldP spid="18" grpId="0"/>
      <p:bldP spid="19" grpId="0" animBg="1"/>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C99089ADEA9D74AB52BCD7D78D8EEC6" ma:contentTypeVersion="14" ma:contentTypeDescription="Create a new document." ma:contentTypeScope="" ma:versionID="00caf8d5c7da45f3a24eb9d1ea229340">
  <xsd:schema xmlns:xsd="http://www.w3.org/2001/XMLSchema" xmlns:xs="http://www.w3.org/2001/XMLSchema" xmlns:p="http://schemas.microsoft.com/office/2006/metadata/properties" xmlns:ns3="0761cdba-3065-4da1-a720-26778a4b266b" xmlns:ns4="a57d0257-2c68-4132-aa8b-dd902ba37b9a" targetNamespace="http://schemas.microsoft.com/office/2006/metadata/properties" ma:root="true" ma:fieldsID="1c875be92067f3547603c7405fb8afdb" ns3:_="" ns4:_="">
    <xsd:import namespace="0761cdba-3065-4da1-a720-26778a4b266b"/>
    <xsd:import namespace="a57d0257-2c68-4132-aa8b-dd902ba37b9a"/>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MediaServiceSystem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61cdba-3065-4da1-a720-26778a4b26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57d0257-2c68-4132-aa8b-dd902ba37b9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761cdba-3065-4da1-a720-26778a4b266b" xsi:nil="true"/>
  </documentManagement>
</p:properties>
</file>

<file path=customXml/itemProps1.xml><?xml version="1.0" encoding="utf-8"?>
<ds:datastoreItem xmlns:ds="http://schemas.openxmlformats.org/officeDocument/2006/customXml" ds:itemID="{943BD2C6-2C64-4B3D-AEEF-8CA569CA85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61cdba-3065-4da1-a720-26778a4b266b"/>
    <ds:schemaRef ds:uri="a57d0257-2c68-4132-aa8b-dd902ba37b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1DECAE-44E2-4170-A6EF-EA51AA1E20CF}">
  <ds:schemaRefs>
    <ds:schemaRef ds:uri="http://schemas.microsoft.com/sharepoint/v3/contenttype/forms"/>
  </ds:schemaRefs>
</ds:datastoreItem>
</file>

<file path=customXml/itemProps3.xml><?xml version="1.0" encoding="utf-8"?>
<ds:datastoreItem xmlns:ds="http://schemas.openxmlformats.org/officeDocument/2006/customXml" ds:itemID="{FBF01AB1-5DB7-4E3D-A6E5-FAED168C20DB}">
  <ds:schemaRefs>
    <ds:schemaRef ds:uri="http://schemas.openxmlformats.org/package/2006/metadata/core-properties"/>
    <ds:schemaRef ds:uri="http://schemas.microsoft.com/office/2006/documentManagement/types"/>
    <ds:schemaRef ds:uri="http://purl.org/dc/dcmitype/"/>
    <ds:schemaRef ds:uri="0761cdba-3065-4da1-a720-26778a4b266b"/>
    <ds:schemaRef ds:uri="a57d0257-2c68-4132-aa8b-dd902ba37b9a"/>
    <ds:schemaRef ds:uri="http://purl.org/dc/elements/1.1/"/>
    <ds:schemaRef ds:uri="http://www.w3.org/XML/1998/namespac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8658</TotalTime>
  <Words>2033</Words>
  <Application>Microsoft Office PowerPoint</Application>
  <PresentationFormat>Widescreen</PresentationFormat>
  <Paragraphs>180</Paragraphs>
  <Slides>16</Slides>
  <Notes>16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Aptos Display</vt:lpstr>
      <vt:lpstr>Arial</vt:lpstr>
      <vt:lpstr>Calibri</vt:lpstr>
      <vt:lpstr>Calibri (Body)</vt:lpstr>
      <vt:lpstr>Cambria Math</vt:lpstr>
      <vt:lpstr>Franklin Gothic Demi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Caleb Patton</dc:creator>
  <cp:lastModifiedBy>Caleb Patton</cp:lastModifiedBy>
  <cp:revision>1</cp:revision>
  <dcterms:created xsi:type="dcterms:W3CDTF">2024-12-18T20:50:53Z</dcterms:created>
  <dcterms:modified xsi:type="dcterms:W3CDTF">2024-12-24T21:09:35Z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0x0101002C99089ADEA9D74AB52BCD7D78D8EEC6</vt:lpwstr>
  </property>
</Properties>
</file>